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不提取演示总退保价值</c:f>
              <c:strCache>
                <c:ptCount val="1"/>
                <c:pt idx="0">
                  <c:v>不提取演示总退保价值</c:v>
                </c:pt>
              </c:strCache>
            </c:strRef>
          </c:tx>
          <c:marker>
            <c:symbol val="none"/>
          </c:marker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{"50岁","55岁","60岁","65岁","70岁","75岁"}</c:f>
              <c:strCache>
                <c:ptCount val="6"/>
                <c:pt idx="0">
                  <c:v>50岁</c:v>
                </c:pt>
                <c:pt idx="1">
                  <c:v>55岁</c:v>
                </c:pt>
                <c:pt idx="2">
                  <c:v>60岁</c:v>
                </c:pt>
                <c:pt idx="3">
                  <c:v>65岁</c:v>
                </c:pt>
                <c:pt idx="4">
                  <c:v>70岁</c:v>
                </c:pt>
                <c:pt idx="5">
                  <c:v>75岁</c:v>
                </c:pt>
              </c:strCache>
            </c:strRef>
          </c:cat>
          <c:val>
            <c:numRef>
              <c:f>{305938,700698,1052254,1432050,1917175,2606743}</c:f>
              <c:numCache>
                <c:formatCode>General</c:formatCode>
                <c:ptCount val="6"/>
                <c:pt idx="0">
                  <c:v>305938</c:v>
                </c:pt>
                <c:pt idx="1">
                  <c:v>700698</c:v>
                </c:pt>
                <c:pt idx="2">
                  <c:v>1052254</c:v>
                </c:pt>
                <c:pt idx="3">
                  <c:v>1432050</c:v>
                </c:pt>
                <c:pt idx="4">
                  <c:v>1917175</c:v>
                </c:pt>
                <c:pt idx="5">
                  <c:v>2606743</c:v>
                </c:pt>
              </c:numCache>
            </c:numRef>
          </c:val>
          <c:smooth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0"/>
        <c:smooth val="1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plotVisOnly val="1"/>
    <c:dispBlanksAs val="gap"/>
    <c:showDLblsOverMax val="0"/>
    <c:extLst>
      <c:ext uri="{0b15fc19-7d7d-44ad-8c2d-2c3a37ce22c3}">
        <chartProps xmlns="https://web.wps.cn/et/2018/main" chartId="{fdc1890b-2291-48a1-a035-1f3506845954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none"/>
        <c:varyColors val="0"/>
        <c:ser>
          <c:idx val="0"/>
          <c:order val="0"/>
          <c:tx>
            <c:strRef>
              <c:f>每5年累计提取</c:f>
              <c:strCache>
                <c:ptCount val="1"/>
                <c:pt idx="0">
                  <c:v>每5年累计提取</c:v>
                </c:pt>
              </c:strCache>
            </c:strRef>
          </c:tx>
          <c:spPr>
            <a:solidFill>
              <a:srgbClr val="B88938"/>
            </a:solidFill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{"60–64岁","65–69岁","70–74岁","75–79岁","80–84岁"}</c:f>
              <c:strCache>
                <c:ptCount val="5"/>
                <c:pt idx="0">
                  <c:v>60–64岁</c:v>
                </c:pt>
                <c:pt idx="1">
                  <c:v>65–69岁</c:v>
                </c:pt>
                <c:pt idx="2">
                  <c:v>70–74岁</c:v>
                </c:pt>
                <c:pt idx="3">
                  <c:v>75–79岁</c:v>
                </c:pt>
                <c:pt idx="4">
                  <c:v>80–84岁</c:v>
                </c:pt>
              </c:strCache>
            </c:strRef>
          </c:cat>
          <c:val>
            <c:numRef>
              <c:f>{150000,150000,150000,150000,150000}</c:f>
              <c:numCache>
                <c:formatCode>General</c:formatCode>
                <c:ptCount val="5"/>
                <c:pt idx="0">
                  <c:v>150000</c:v>
                </c:pt>
                <c:pt idx="1">
                  <c:v>150000</c:v>
                </c:pt>
                <c:pt idx="2">
                  <c:v>150000</c:v>
                </c:pt>
                <c:pt idx="3">
                  <c:v>150000</c:v>
                </c:pt>
                <c:pt idx="4">
                  <c:v>150000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plotVisOnly val="1"/>
    <c:dispBlanksAs val="gap"/>
    <c:showDLblsOverMax val="0"/>
    <c:extLst>
      <c:ext uri="{0b15fc19-7d7d-44ad-8c2d-2c3a37ce22c3}">
        <chartProps xmlns="https://web.wps.cn/et/2018/main" chartId="{1713a85d-6a6e-4e23-9bd9-0c9515787a93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提取后演示总退保价值</c:f>
              <c:strCache>
                <c:ptCount val="1"/>
                <c:pt idx="0">
                  <c:v>提取后演示总退保价值</c:v>
                </c:pt>
              </c:strCache>
            </c:strRef>
          </c:tx>
          <c:marker>
            <c:symbol val="none"/>
          </c:marker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{"60岁","65岁","70岁","75岁","80岁","85岁"}</c:f>
              <c:strCache>
                <c:ptCount val="6"/>
                <c:pt idx="0">
                  <c:v>60岁</c:v>
                </c:pt>
                <c:pt idx="1">
                  <c:v>65岁</c:v>
                </c:pt>
                <c:pt idx="2">
                  <c:v>70岁</c:v>
                </c:pt>
                <c:pt idx="3">
                  <c:v>75岁</c:v>
                </c:pt>
                <c:pt idx="4">
                  <c:v>80岁</c:v>
                </c:pt>
                <c:pt idx="5">
                  <c:v>85岁</c:v>
                </c:pt>
              </c:strCache>
            </c:strRef>
          </c:cat>
          <c:val>
            <c:numRef>
              <c:f>{1022253,1220449,1464745,1820662,2372720,3223898}</c:f>
              <c:numCache>
                <c:formatCode>General</c:formatCode>
                <c:ptCount val="6"/>
                <c:pt idx="0">
                  <c:v>1022253</c:v>
                </c:pt>
                <c:pt idx="1">
                  <c:v>1220449</c:v>
                </c:pt>
                <c:pt idx="2">
                  <c:v>1464745</c:v>
                </c:pt>
                <c:pt idx="3">
                  <c:v>1820662</c:v>
                </c:pt>
                <c:pt idx="4">
                  <c:v>2372720</c:v>
                </c:pt>
                <c:pt idx="5">
                  <c:v>3223898</c:v>
                </c:pt>
              </c:numCache>
            </c:numRef>
          </c:val>
          <c:smooth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0"/>
        <c:smooth val="1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plotVisOnly val="1"/>
    <c:dispBlanksAs val="gap"/>
    <c:showDLblsOverMax val="0"/>
    <c:extLst>
      <c:ext uri="{0b15fc19-7d7d-44ad-8c2d-2c3a37ce22c3}">
        <chartProps xmlns="https://web.wps.cn/et/2018/main" chartId="{639ea802-4b38-4b8d-8c9a-37ae1af97219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none"/>
        <c:varyColors val="0"/>
        <c:ser>
          <c:idx val="0"/>
          <c:order val="0"/>
          <c:tx>
            <c:strRef>
              <c:f>保证现金价值</c:f>
              <c:strCache>
                <c:ptCount val="1"/>
                <c:pt idx="0">
                  <c:v>保证现金价值</c:v>
                </c:pt>
              </c:strCache>
            </c:strRef>
          </c:tx>
          <c:spPr>
            <a:solidFill>
              <a:srgbClr val="2D6F9F"/>
            </a:solidFill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{"60岁","65岁","70岁","75岁","80岁"}</c:f>
              <c:strCache>
                <c:ptCount val="5"/>
                <c:pt idx="0">
                  <c:v>60岁</c:v>
                </c:pt>
                <c:pt idx="1">
                  <c:v>65岁</c:v>
                </c:pt>
                <c:pt idx="2">
                  <c:v>70岁</c:v>
                </c:pt>
                <c:pt idx="3">
                  <c:v>75岁</c:v>
                </c:pt>
                <c:pt idx="4">
                  <c:v>80岁</c:v>
                </c:pt>
              </c:strCache>
            </c:strRef>
          </c:cat>
          <c:val>
            <c:numRef>
              <c:f>{397096,460209,428042,404188,389199}</c:f>
              <c:numCache>
                <c:formatCode>General</c:formatCode>
                <c:ptCount val="5"/>
                <c:pt idx="0">
                  <c:v>397096</c:v>
                </c:pt>
                <c:pt idx="1">
                  <c:v>460209</c:v>
                </c:pt>
                <c:pt idx="2">
                  <c:v>428042</c:v>
                </c:pt>
                <c:pt idx="3">
                  <c:v>404188</c:v>
                </c:pt>
                <c:pt idx="4">
                  <c:v>389199</c:v>
                </c:pt>
              </c:numCache>
            </c:numRef>
          </c:val>
        </c:ser>
        <c:ser>
          <c:idx val="1"/>
          <c:order val="1"/>
          <c:tx>
            <c:strRef>
              <c:f>非保证终期红利</c:f>
              <c:strCache>
                <c:ptCount val="1"/>
                <c:pt idx="0">
                  <c:v>非保证终期红利</c:v>
                </c:pt>
              </c:strCache>
            </c:strRef>
          </c:tx>
          <c:spPr>
            <a:solidFill>
              <a:srgbClr val="B88938"/>
            </a:solidFill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{"60岁","65岁","70岁","75岁","80岁"}</c:f>
              <c:strCache>
                <c:ptCount val="5"/>
                <c:pt idx="0">
                  <c:v>60岁</c:v>
                </c:pt>
                <c:pt idx="1">
                  <c:v>65岁</c:v>
                </c:pt>
                <c:pt idx="2">
                  <c:v>70岁</c:v>
                </c:pt>
                <c:pt idx="3">
                  <c:v>75岁</c:v>
                </c:pt>
                <c:pt idx="4">
                  <c:v>80岁</c:v>
                </c:pt>
              </c:strCache>
            </c:strRef>
          </c:cat>
          <c:val>
            <c:numRef>
              <c:f>{625157,760241,1036704,1416473,1983521}</c:f>
              <c:numCache>
                <c:formatCode>General</c:formatCode>
                <c:ptCount val="5"/>
                <c:pt idx="0">
                  <c:v>625157</c:v>
                </c:pt>
                <c:pt idx="1">
                  <c:v>760241</c:v>
                </c:pt>
                <c:pt idx="2">
                  <c:v>1036704</c:v>
                </c:pt>
                <c:pt idx="3">
                  <c:v>1416473</c:v>
                </c:pt>
                <c:pt idx="4">
                  <c:v>1983521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7DEE3"/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</a:p>
        </c:txPr>
        <c:crossAx val="48650112"/>
        <c:crosses val="autoZero"/>
        <c:crossBetween val="between"/>
      </c:valAx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adc9527c-83d6-47c3-b89e-c1601ca89f83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宏利「宏挚传承保障计划」正式利益演示：45岁男性、非吸烟、美元、5年缴，每年US$100,000。</a:t>
            </a:r>
          </a:p>
          <a:p>
            <a:r>
              <a:t>- 数据取自退保价值及身故赔偿表；演示总退保价值包含非保证终期红利。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宏利「宏挚传承保障计划」正式利益演示之款项提取说明。</a:t>
            </a:r>
          </a:p>
          <a:p>
            <a:r>
              <a:t>- 60–84岁每年计划提领US$30,000；85岁栏为提领结束后的下一年度价值。</a:t>
            </a:r>
          </a:p>
          <a:p>
            <a:r>
              <a:t>- 提领后总退保价值包含非保证终期红利。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chart" Target="../charts/chart3.xml"/><Relationship Id="rId1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矩形 10"/>
          <p:cNvSpPr>
            <a:spLocks noGrp="1"/>
          </p:cNvSpPr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8858250" y="0"/>
            <a:ext cx="3333750" cy="68580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590550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1">
                <a:solidFill>
                  <a:srgbClr val="B88938"/>
                </a:solidFill>
              </a:defRPr>
            </a:pPr>
            <a:r>
              <a:rPr sz="1125" b="1">
                <a:solidFill>
                  <a:srgbClr val="B88938"/>
                </a:solidFill>
              </a:rPr>
              <a:t>专业客户建议书 · 单份计划</a:t>
            </a:r>
            <a:endParaRPr sz="1125" b="1">
              <a:solidFill>
                <a:srgbClr val="B88938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524000"/>
            <a:ext cx="7620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900" b="1">
                <a:solidFill>
                  <a:srgbClr val="102A43"/>
                </a:solidFill>
              </a:defRPr>
            </a:pPr>
            <a:r>
              <a:rPr sz="3900" b="1">
                <a:solidFill>
                  <a:srgbClr val="102A43"/>
                </a:solidFill>
              </a:rPr>
              <a:t>单份储蓄计划分析</a:t>
            </a:r>
            <a:endParaRPr sz="3900" b="1">
              <a:solidFill>
                <a:srgbClr val="102A43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3181350"/>
            <a:ext cx="752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0">
                <a:solidFill>
                  <a:srgbClr val="65717D"/>
                </a:solidFill>
              </a:defRPr>
            </a:pPr>
            <a:r>
              <a:rPr sz="1725" b="0">
                <a:solidFill>
                  <a:srgbClr val="65717D"/>
                </a:solidFill>
              </a:rPr>
              <a:t>客户起点 · 保司基础 · 产品价值 · 收益风险 · 方案建议</a:t>
            </a:r>
            <a:endParaRPr sz="1725" b="0">
              <a:solidFill>
                <a:srgbClr val="65717D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4210050"/>
            <a:ext cx="1047750" cy="4762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4495800"/>
            <a:ext cx="5715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基于正式计划书数据整理</a:t>
            </a:r>
            <a:endParaRPr sz="1200" b="1">
              <a:solidFill>
                <a:srgbClr val="17212B"/>
              </a:solidFill>
            </a:endParaRPr>
          </a:p>
          <a:p>
            <a:pPr algn="l">
              <a:buNone/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保证与非保证利益分开说明</a:t>
            </a:r>
            <a:endParaRPr sz="1200" b="1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9277350" y="1047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BAC8D3"/>
                </a:solidFill>
              </a:defRPr>
            </a:pPr>
            <a:r>
              <a:rPr sz="1050" b="1">
                <a:solidFill>
                  <a:srgbClr val="BAC8D3"/>
                </a:solidFill>
              </a:rPr>
              <a:t>方案摘要</a:t>
            </a:r>
            <a:endParaRPr sz="1050" b="1">
              <a:solidFill>
                <a:srgbClr val="BAC8D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9277350" y="1466850"/>
            <a:ext cx="219075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一份计划</a:t>
            </a:r>
            <a:endParaRPr sz="1875" b="1">
              <a:solidFill>
                <a:srgbClr val="FFFFFF"/>
              </a:solidFill>
            </a:endParaRPr>
          </a:p>
          <a:p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完整讲清</a:t>
            </a:r>
            <a:endParaRPr sz="1875" b="1">
              <a:solidFill>
                <a:srgbClr val="FFFFFF"/>
              </a:solidFill>
            </a:endParaRPr>
          </a:p>
          <a:p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独立成立</a:t>
            </a:r>
            <a:endParaRPr sz="1875" b="1">
              <a:solidFill>
                <a:srgbClr val="FFFFFF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09600" y="6191250"/>
            <a:ext cx="3810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0">
                <a:solidFill>
                  <a:srgbClr val="65717D"/>
                </a:solidFill>
              </a:defRPr>
            </a:pPr>
            <a:r>
              <a:rPr sz="975" b="0">
                <a:solidFill>
                  <a:srgbClr val="65717D"/>
                </a:solidFill>
              </a:rPr>
              <a:t>客户建议书｜2026.07</a:t>
            </a:r>
            <a:endParaRPr sz="975" b="0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领取阶段提供25年计划现金流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60–84岁每年提取US$30,000，累计计划提取US$750,000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graphicFrame>
        <p:nvGraphicFramePr>
          <p:cNvPr id="16" name="Chart"/>
          <p:cNvGraphicFramePr/>
          <p:nvPr/>
        </p:nvGraphicFramePr>
        <p:xfrm>
          <a:off x="723900" y="2209800"/>
          <a:ext cx="4857750" cy="302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7" name="Chart"/>
          <p:cNvGraphicFramePr/>
          <p:nvPr/>
        </p:nvGraphicFramePr>
        <p:xfrm>
          <a:off x="6191250" y="2209800"/>
          <a:ext cx="5238750" cy="302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矩形 5"/>
          <p:cNvSpPr>
            <a:spLocks noGrp="1"/>
          </p:cNvSpPr>
          <p:nvPr/>
        </p:nvSpPr>
        <p:spPr>
          <a:xfrm>
            <a:off x="952500" y="5524500"/>
            <a:ext cx="10287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0">
                <a:solidFill>
                  <a:srgbClr val="65717D"/>
                </a:solidFill>
              </a:defRPr>
            </a:pPr>
            <a:r>
              <a:rPr sz="1200" b="0">
                <a:solidFill>
                  <a:srgbClr val="65717D"/>
                </a:solidFill>
              </a:rPr>
              <a:t>演示中持续领取后仍保留价值，但未来结果依赖非保证利益及实际提取安排。</a:t>
            </a:r>
            <a:endParaRPr sz="1200" b="0">
              <a:solidFill>
                <a:srgbClr val="65717D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数据源：计划书第8–9页款项提取说明。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10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矩形 10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保证与非保证利益必须分开看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保证价值提供底层支撑，主要增长空间来自非保证利益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graphicFrame>
        <p:nvGraphicFramePr>
          <p:cNvPr id="16" name="Chart"/>
          <p:cNvGraphicFramePr/>
          <p:nvPr/>
        </p:nvGraphicFramePr>
        <p:xfrm>
          <a:off x="819150" y="2171700"/>
          <a:ext cx="7429500" cy="333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" name="矩形 4"/>
          <p:cNvSpPr>
            <a:spLocks noGrp="1"/>
          </p:cNvSpPr>
          <p:nvPr/>
        </p:nvSpPr>
        <p:spPr>
          <a:xfrm>
            <a:off x="8648700" y="2171700"/>
            <a:ext cx="2590800" cy="28575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896350" y="23812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阅读重点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896350" y="2838450"/>
            <a:ext cx="2095500" cy="1924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• 保证价值并非全部投入</a:t>
            </a:r>
            <a:endParaRPr sz="1125" b="0">
              <a:solidFill>
                <a:srgbClr val="17212B"/>
              </a:solidFill>
            </a:endParaRPr>
          </a:p>
          <a:p>
            <a:endParaRPr sz="1125"/>
          </a:p>
          <a:p>
            <a:pPr algn="l"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• 非保证利益可能波动</a:t>
            </a:r>
            <a:endParaRPr sz="1125" b="0">
              <a:solidFill>
                <a:srgbClr val="17212B"/>
              </a:solidFill>
            </a:endParaRPr>
          </a:p>
          <a:p>
            <a:endParaRPr sz="1125"/>
          </a:p>
          <a:p>
            <a:pPr algn="l"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• 提取会降低未来利益</a:t>
            </a:r>
            <a:endParaRPr sz="1125" b="0">
              <a:solidFill>
                <a:srgbClr val="17212B"/>
              </a:solidFill>
            </a:endParaRPr>
          </a:p>
          <a:p>
            <a:endParaRPr sz="1125"/>
          </a:p>
          <a:p>
            <a:pPr algn="l"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• 悲观情景应另行测算</a:t>
            </a:r>
            <a:endParaRPr sz="1125" b="0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非保证利益可能低于演示值甚至为零。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11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矩形 26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不提取与按计划提取，各自解决不同问题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选择领取现金流，就要接受长期价值可能相应降低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21526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02A43"/>
                </a:solidFill>
              </a:defRPr>
            </a:pPr>
            <a:r>
              <a:rPr sz="1725" b="1">
                <a:solidFill>
                  <a:srgbClr val="102A43"/>
                </a:solidFill>
              </a:rPr>
              <a:t>不提取</a:t>
            </a:r>
            <a:endParaRPr sz="1725" b="1">
              <a:solidFill>
                <a:srgbClr val="102A43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571750"/>
            <a:ext cx="314325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8384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B88938"/>
                </a:solidFill>
              </a:defRPr>
            </a:pPr>
            <a:r>
              <a:rPr sz="1050" b="1">
                <a:solidFill>
                  <a:srgbClr val="B88938"/>
                </a:solidFill>
              </a:rPr>
              <a:t>得到什么</a:t>
            </a:r>
            <a:endParaRPr sz="1050" b="1">
              <a:solidFill>
                <a:srgbClr val="B88938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3143250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保留更完整的长期积累与传承空间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09600" y="40576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A5473F"/>
                </a:solidFill>
              </a:defRPr>
            </a:pPr>
            <a:r>
              <a:rPr sz="1050" b="1">
                <a:solidFill>
                  <a:srgbClr val="A5473F"/>
                </a:solidFill>
              </a:rPr>
              <a:t>需要承担</a:t>
            </a:r>
            <a:endParaRPr sz="1050" b="1">
              <a:solidFill>
                <a:srgbClr val="A5473F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09600" y="4362450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期间不产生计划现金流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267200" y="21526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02A43"/>
                </a:solidFill>
              </a:defRPr>
            </a:pPr>
            <a:r>
              <a:rPr sz="1725" b="1">
                <a:solidFill>
                  <a:srgbClr val="102A43"/>
                </a:solidFill>
              </a:rPr>
              <a:t>按计划提取</a:t>
            </a:r>
            <a:endParaRPr sz="1725" b="1">
              <a:solidFill>
                <a:srgbClr val="102A43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267200" y="2571750"/>
            <a:ext cx="3143250" cy="2857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4267200" y="28384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B88938"/>
                </a:solidFill>
              </a:defRPr>
            </a:pPr>
            <a:r>
              <a:rPr sz="1050" b="1">
                <a:solidFill>
                  <a:srgbClr val="B88938"/>
                </a:solidFill>
              </a:rPr>
              <a:t>得到什么</a:t>
            </a:r>
            <a:endParaRPr sz="1050" b="1">
              <a:solidFill>
                <a:srgbClr val="B88938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267200" y="3143250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60–84岁形成年度退休现金流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267200" y="40576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A5473F"/>
                </a:solidFill>
              </a:defRPr>
            </a:pPr>
            <a:r>
              <a:rPr sz="1050" b="1">
                <a:solidFill>
                  <a:srgbClr val="A5473F"/>
                </a:solidFill>
              </a:rPr>
              <a:t>需要承担</a:t>
            </a:r>
            <a:endParaRPr sz="1050" b="1">
              <a:solidFill>
                <a:srgbClr val="A5473F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4267200" y="4362450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未来价值与身故利益受到提取影响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7924800" y="21526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02A43"/>
                </a:solidFill>
              </a:defRPr>
            </a:pPr>
            <a:r>
              <a:rPr sz="1725" b="1">
                <a:solidFill>
                  <a:srgbClr val="102A43"/>
                </a:solidFill>
              </a:rPr>
              <a:t>延迟提取</a:t>
            </a:r>
            <a:endParaRPr sz="1725" b="1">
              <a:solidFill>
                <a:srgbClr val="102A43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7924800" y="2571750"/>
            <a:ext cx="3143250" cy="2857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7924800" y="28384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B88938"/>
                </a:solidFill>
              </a:defRPr>
            </a:pPr>
            <a:r>
              <a:rPr sz="1050" b="1">
                <a:solidFill>
                  <a:srgbClr val="B88938"/>
                </a:solidFill>
              </a:rPr>
              <a:t>得到什么</a:t>
            </a:r>
            <a:endParaRPr sz="1050" b="1">
              <a:solidFill>
                <a:srgbClr val="B88938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7924800" y="3143250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增加积累时间并保留更高缓冲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7924800" y="40576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A5473F"/>
                </a:solidFill>
              </a:defRPr>
            </a:pPr>
            <a:r>
              <a:rPr sz="1050" b="1">
                <a:solidFill>
                  <a:srgbClr val="A5473F"/>
                </a:solidFill>
              </a:rPr>
              <a:t>需要承担</a:t>
            </a:r>
            <a:endParaRPr sz="1050" b="1">
              <a:solidFill>
                <a:srgbClr val="A5473F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7924800" y="4362450"/>
            <a:ext cx="3143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等待期需要其他退休资金支持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5410200"/>
            <a:ext cx="10972800" cy="457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838200" y="5486400"/>
            <a:ext cx="10515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102A43"/>
                </a:solidFill>
              </a:defRPr>
            </a:pPr>
            <a:r>
              <a:rPr sz="1350" b="1">
                <a:solidFill>
                  <a:srgbClr val="102A43"/>
                </a:solidFill>
              </a:rPr>
              <a:t>没有绝对更好的情景，关键是领取目标与家庭其他资产是否匹配。</a:t>
            </a:r>
            <a:endParaRPr sz="1350" b="1">
              <a:solidFill>
                <a:srgbClr val="102A43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情景比较基于当前计划结构；延迟领取需重新生成正式利益演示。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12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流动性来自选择，也伴随成本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现金价值不等于随时可无损取回的已缴保费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371600"/>
            <a:ext cx="1066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65717D"/>
                </a:solidFill>
              </a:defRPr>
            </a:pPr>
            <a:r>
              <a:rPr sz="1275" b="0">
                <a:solidFill>
                  <a:srgbClr val="65717D"/>
                </a:solidFill>
              </a:rPr>
              <a:t>长期保单不应承担家庭短期应急资金的角色。</a:t>
            </a:r>
            <a:endParaRPr sz="1275" b="0">
              <a:solidFill>
                <a:srgbClr val="65717D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981200"/>
            <a:ext cx="495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B88938"/>
                </a:solidFill>
              </a:defRPr>
            </a:pPr>
            <a:r>
              <a:rPr sz="1575" b="1">
                <a:solidFill>
                  <a:srgbClr val="B88938"/>
                </a:solidFill>
              </a:rPr>
              <a:t>01</a:t>
            </a:r>
            <a:endParaRPr sz="1575" b="1">
              <a:solidFill>
                <a:srgbClr val="B88938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314450" y="19812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02A43"/>
                </a:solidFill>
              </a:defRPr>
            </a:pPr>
            <a:r>
              <a:rPr sz="1425" b="1">
                <a:solidFill>
                  <a:srgbClr val="102A43"/>
                </a:solidFill>
              </a:rPr>
              <a:t>早期退保</a:t>
            </a:r>
            <a:endParaRPr sz="1425" b="1">
              <a:solidFill>
                <a:srgbClr val="102A43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3143250" y="1981200"/>
            <a:ext cx="7905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前期退保价值可能低于累计已缴保费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705100"/>
            <a:ext cx="495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B88938"/>
                </a:solidFill>
              </a:defRPr>
            </a:pPr>
            <a:r>
              <a:rPr sz="1575" b="1">
                <a:solidFill>
                  <a:srgbClr val="B88938"/>
                </a:solidFill>
              </a:rPr>
              <a:t>02</a:t>
            </a:r>
            <a:endParaRPr sz="1575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14450" y="27051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02A43"/>
                </a:solidFill>
              </a:defRPr>
            </a:pPr>
            <a:r>
              <a:rPr sz="1425" b="1">
                <a:solidFill>
                  <a:srgbClr val="102A43"/>
                </a:solidFill>
              </a:rPr>
              <a:t>部分提取</a:t>
            </a:r>
            <a:endParaRPr sz="1425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3143250" y="2705100"/>
            <a:ext cx="7905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减少名义金额，未来现金价值、红利和身故利益可能降低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3429000"/>
            <a:ext cx="495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B88938"/>
                </a:solidFill>
              </a:defRPr>
            </a:pPr>
            <a:r>
              <a:rPr sz="1575" b="1">
                <a:solidFill>
                  <a:srgbClr val="B88938"/>
                </a:solidFill>
              </a:rPr>
              <a:t>03</a:t>
            </a:r>
            <a:endParaRPr sz="1575" b="1">
              <a:solidFill>
                <a:srgbClr val="B88938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314450" y="34290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02A43"/>
                </a:solidFill>
              </a:defRPr>
            </a:pPr>
            <a:r>
              <a:rPr sz="1425" b="1">
                <a:solidFill>
                  <a:srgbClr val="102A43"/>
                </a:solidFill>
              </a:rPr>
              <a:t>保单贷款</a:t>
            </a:r>
            <a:endParaRPr sz="1425" b="1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143250" y="3429000"/>
            <a:ext cx="7905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以保证现金价值为基础并产生利息；欠款影响可支付利益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85800" y="4152900"/>
            <a:ext cx="495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B88938"/>
                </a:solidFill>
              </a:defRPr>
            </a:pPr>
            <a:r>
              <a:rPr sz="1575" b="1">
                <a:solidFill>
                  <a:srgbClr val="B88938"/>
                </a:solidFill>
              </a:rPr>
              <a:t>04</a:t>
            </a:r>
            <a:endParaRPr sz="1575" b="1">
              <a:solidFill>
                <a:srgbClr val="B88938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1314450" y="41529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02A43"/>
                </a:solidFill>
              </a:defRPr>
            </a:pPr>
            <a:r>
              <a:rPr sz="1425" b="1">
                <a:solidFill>
                  <a:srgbClr val="102A43"/>
                </a:solidFill>
              </a:rPr>
              <a:t>货币转换</a:t>
            </a:r>
            <a:endParaRPr sz="1425" b="1">
              <a:solidFill>
                <a:srgbClr val="102A43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3143250" y="4152900"/>
            <a:ext cx="7905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受当时汇率、新计划条款及资产转换影响，价值可能上升或下降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85800" y="4876800"/>
            <a:ext cx="495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B88938"/>
                </a:solidFill>
              </a:defRPr>
            </a:pPr>
            <a:r>
              <a:rPr sz="1575" b="1">
                <a:solidFill>
                  <a:srgbClr val="B88938"/>
                </a:solidFill>
              </a:rPr>
              <a:t>05</a:t>
            </a:r>
            <a:endParaRPr sz="1575" b="1">
              <a:solidFill>
                <a:srgbClr val="B88938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314450" y="48768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02A43"/>
                </a:solidFill>
              </a:defRPr>
            </a:pPr>
            <a:r>
              <a:rPr sz="1425" b="1">
                <a:solidFill>
                  <a:srgbClr val="102A43"/>
                </a:solidFill>
              </a:rPr>
              <a:t>非保证利益</a:t>
            </a:r>
            <a:endParaRPr sz="1425" b="1">
              <a:solidFill>
                <a:srgbClr val="102A43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3143250" y="4876800"/>
            <a:ext cx="7905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终期红利由公司决定并可调整，最坏情况下可能为零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1314450" y="5657850"/>
            <a:ext cx="9734550" cy="3429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504950" y="5657850"/>
            <a:ext cx="9353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投保前先保留独立应急资金；领取、贷款或转换前重新核对最新保单价值。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风险依据：产品手册及计划书重要说明；具体规则以保单条款为准。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13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领取后仍保留长期与传承价值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判断计划不能只看“领取多少”，还要看使用资金后留下什么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266950"/>
            <a:ext cx="66675" cy="12192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1915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60岁提取后价值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1915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102A43"/>
                </a:solidFill>
              </a:defRPr>
            </a:pPr>
            <a:r>
              <a:rPr sz="2175" b="1">
                <a:solidFill>
                  <a:srgbClr val="102A43"/>
                </a:solidFill>
              </a:rPr>
              <a:t>US$1,022,253</a:t>
            </a:r>
            <a:endParaRPr sz="2175" b="1">
              <a:solidFill>
                <a:srgbClr val="102A43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1915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当年已提取US$30,000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429125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429125" y="2266950"/>
            <a:ext cx="66675" cy="12192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638675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80岁提取后价值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638675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B88938"/>
                </a:solidFill>
              </a:defRPr>
            </a:pPr>
            <a:r>
              <a:rPr sz="2175" b="1">
                <a:solidFill>
                  <a:srgbClr val="B88938"/>
                </a:solidFill>
              </a:rPr>
              <a:t>US$2,372,720</a:t>
            </a:r>
            <a:endParaRPr sz="2175" b="1">
              <a:solidFill>
                <a:srgbClr val="B88938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638675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含非保证利益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24865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248650" y="2266950"/>
            <a:ext cx="66675" cy="1219200"/>
          </a:xfrm>
          <a:prstGeom prst="rect">
            <a:avLst/>
          </a:prstGeom>
          <a:solidFill>
            <a:srgbClr val="2D6F9F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45820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85岁提取后价值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45820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2D6F9F"/>
                </a:solidFill>
              </a:defRPr>
            </a:pPr>
            <a:r>
              <a:rPr sz="2175" b="1">
                <a:solidFill>
                  <a:srgbClr val="2D6F9F"/>
                </a:solidFill>
              </a:rPr>
              <a:t>US$3,223,898</a:t>
            </a:r>
            <a:endParaRPr sz="2175" b="1">
              <a:solidFill>
                <a:srgbClr val="2D6F9F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45820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演示情景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1524000" y="4343400"/>
            <a:ext cx="9144000" cy="990600"/>
          </a:xfrm>
          <a:prstGeom prst="rect">
            <a:avLst/>
          </a:prstGeom>
          <a:solidFill>
            <a:srgbClr val="F7F5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1790700" y="45339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客户意义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3086100" y="4457700"/>
            <a:ext cx="723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02A43"/>
                </a:solidFill>
              </a:defRPr>
            </a:pPr>
            <a:r>
              <a:rPr sz="1425" b="1">
                <a:solidFill>
                  <a:srgbClr val="102A43"/>
                </a:solidFill>
              </a:rPr>
              <a:t>计划领取并未把保单价值清空，但后期价值主要依赖非保证利益，需定期复核。</a:t>
            </a:r>
            <a:endParaRPr sz="1425" b="1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数据源：计划书第8–9页款项提取说明。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14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矩形 16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这份计划适合怎样的情况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长期现金流成立的前提，是短期资金安排已经独立准备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800100" y="2152650"/>
            <a:ext cx="38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2E7052"/>
                </a:solidFill>
              </a:defRPr>
            </a:pPr>
            <a:r>
              <a:rPr sz="1875" b="1">
                <a:solidFill>
                  <a:srgbClr val="2E7052"/>
                </a:solidFill>
              </a:rPr>
              <a:t>✓</a:t>
            </a:r>
            <a:endParaRPr sz="1875" b="1">
              <a:solidFill>
                <a:srgbClr val="2E7052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371600" y="2152650"/>
            <a:ext cx="8953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未来5年有持续缴费能力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00100" y="2933700"/>
            <a:ext cx="38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2E7052"/>
                </a:solidFill>
              </a:defRPr>
            </a:pPr>
            <a:r>
              <a:rPr sz="1875" b="1">
                <a:solidFill>
                  <a:srgbClr val="2E7052"/>
                </a:solidFill>
              </a:rPr>
              <a:t>✓</a:t>
            </a:r>
            <a:endParaRPr sz="1875" b="1">
              <a:solidFill>
                <a:srgbClr val="2E7052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371600" y="2933700"/>
            <a:ext cx="8953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已有独立应急和医疗资金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00100" y="3714750"/>
            <a:ext cx="38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2E7052"/>
                </a:solidFill>
              </a:defRPr>
            </a:pPr>
            <a:r>
              <a:rPr sz="1875" b="1">
                <a:solidFill>
                  <a:srgbClr val="2E7052"/>
                </a:solidFill>
              </a:rPr>
              <a:t>✓</a:t>
            </a:r>
            <a:endParaRPr sz="1875" b="1">
              <a:solidFill>
                <a:srgbClr val="2E7052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371600" y="3714750"/>
            <a:ext cx="8953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希望60岁后获得美元现金流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00100" y="4495800"/>
            <a:ext cx="38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2E7052"/>
                </a:solidFill>
              </a:defRPr>
            </a:pPr>
            <a:r>
              <a:rPr sz="1875" b="1">
                <a:solidFill>
                  <a:srgbClr val="2E7052"/>
                </a:solidFill>
              </a:rPr>
              <a:t>✓</a:t>
            </a:r>
            <a:endParaRPr sz="1875" b="1">
              <a:solidFill>
                <a:srgbClr val="2E7052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371600" y="4495800"/>
            <a:ext cx="8953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理解并接受非保证利益波动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371600" y="5410200"/>
            <a:ext cx="9239250" cy="5334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1619250" y="5505450"/>
            <a:ext cx="876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102A43"/>
                </a:solidFill>
              </a:defRPr>
            </a:pPr>
            <a:r>
              <a:rPr sz="1275" b="1">
                <a:solidFill>
                  <a:srgbClr val="102A43"/>
                </a:solidFill>
              </a:rPr>
              <a:t>如需要更高流动性、更早领取或不同币种，应重新生成对应计划。</a:t>
            </a:r>
            <a:endParaRPr sz="1275" b="1">
              <a:solidFill>
                <a:srgbClr val="102A43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适配性结论需结合客户完整财务状况。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15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矩形 24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保司实力还要放回产品语境理解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评级、资本与历史实现率分别回答不同问题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266950"/>
            <a:ext cx="66675" cy="12192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1915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承保主体评级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1915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102A43"/>
                </a:solidFill>
              </a:defRPr>
            </a:pPr>
            <a:r>
              <a:rPr sz="2175" b="1">
                <a:solidFill>
                  <a:srgbClr val="102A43"/>
                </a:solidFill>
              </a:rPr>
              <a:t>S&amp;P AA-</a:t>
            </a:r>
            <a:endParaRPr sz="2175" b="1">
              <a:solidFill>
                <a:srgbClr val="102A43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1915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理解长期承保与履约基础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429125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429125" y="2266950"/>
            <a:ext cx="66675" cy="1219200"/>
          </a:xfrm>
          <a:prstGeom prst="rect">
            <a:avLst/>
          </a:prstGeom>
          <a:solidFill>
            <a:srgbClr val="2D6F9F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638675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集团资本指标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638675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2D6F9F"/>
                </a:solidFill>
              </a:defRPr>
            </a:pPr>
            <a:r>
              <a:rPr sz="2175" b="1">
                <a:solidFill>
                  <a:srgbClr val="2D6F9F"/>
                </a:solidFill>
              </a:rPr>
              <a:t>LICAT 136%</a:t>
            </a:r>
            <a:endParaRPr sz="2175" b="1">
              <a:solidFill>
                <a:srgbClr val="2D6F9F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638675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理解集团资本状况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24865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248650" y="2266950"/>
            <a:ext cx="66675" cy="12192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45820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宏挚传承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45820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B88938"/>
                </a:solidFill>
              </a:defRPr>
            </a:pPr>
            <a:r>
              <a:rPr sz="2175" b="1">
                <a:solidFill>
                  <a:srgbClr val="B88938"/>
                </a:solidFill>
              </a:rPr>
              <a:t>100%</a:t>
            </a:r>
            <a:endParaRPr sz="2175" b="1">
              <a:solidFill>
                <a:srgbClr val="B88938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45820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2024申报年度首年总现金价值比率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1524000" y="4343400"/>
            <a:ext cx="9144000" cy="990600"/>
          </a:xfrm>
          <a:prstGeom prst="rect">
            <a:avLst/>
          </a:prstGeom>
          <a:solidFill>
            <a:srgbClr val="F7F5F0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1790700" y="45339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正确理解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3086100" y="4457700"/>
            <a:ext cx="723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02A43"/>
                </a:solidFill>
              </a:defRPr>
            </a:pPr>
            <a:r>
              <a:rPr sz="1425" b="1">
                <a:solidFill>
                  <a:srgbClr val="102A43"/>
                </a:solidFill>
              </a:rPr>
              <a:t>三组指标均不代表未来保证回报；历史实现结果也不能替代正式利益演示。</a:t>
            </a:r>
            <a:endParaRPr sz="1425" b="1">
              <a:solidFill>
                <a:srgbClr val="102A43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官方来源：评级资料、Manulife 2025 Annual Report、分红实现率概览2025版。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16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矩形 16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给您的单份计划建议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先确认这份计划本身适合，再考虑是否需要增加其他产品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781050" y="2190750"/>
            <a:ext cx="552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01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543050" y="2171700"/>
            <a:ext cx="9239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7212B"/>
                </a:solidFill>
              </a:defRPr>
            </a:pPr>
            <a:r>
              <a:rPr sz="1425" b="1">
                <a:solidFill>
                  <a:srgbClr val="17212B"/>
                </a:solidFill>
              </a:rPr>
              <a:t>将US$30,000视为计划领取目标，而不是保证年金</a:t>
            </a:r>
            <a:endParaRPr sz="1425" b="1">
              <a:solidFill>
                <a:srgbClr val="17212B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781050" y="2933700"/>
            <a:ext cx="552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02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543050" y="2914650"/>
            <a:ext cx="9239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7212B"/>
                </a:solidFill>
              </a:defRPr>
            </a:pPr>
            <a:r>
              <a:rPr sz="1425" b="1">
                <a:solidFill>
                  <a:srgbClr val="17212B"/>
                </a:solidFill>
              </a:rPr>
              <a:t>另行保留不少于12个月生活费的应急资金</a:t>
            </a:r>
            <a:endParaRPr sz="1425" b="1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81050" y="3676650"/>
            <a:ext cx="552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03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543050" y="3657600"/>
            <a:ext cx="9239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7212B"/>
                </a:solidFill>
              </a:defRPr>
            </a:pPr>
            <a:r>
              <a:rPr sz="1425" b="1">
                <a:solidFill>
                  <a:srgbClr val="17212B"/>
                </a:solidFill>
              </a:rPr>
              <a:t>每年复核非保证利益、提款进度和剩余价值</a:t>
            </a:r>
            <a:endParaRPr sz="1425" b="1">
              <a:solidFill>
                <a:srgbClr val="17212B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781050" y="4419600"/>
            <a:ext cx="552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04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543050" y="4400550"/>
            <a:ext cx="9239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7212B"/>
                </a:solidFill>
              </a:defRPr>
            </a:pPr>
            <a:r>
              <a:rPr sz="1425" b="1">
                <a:solidFill>
                  <a:srgbClr val="17212B"/>
                </a:solidFill>
              </a:rPr>
              <a:t>比较60岁与65岁起领版本，再确定最终领取安排</a:t>
            </a:r>
            <a:endParaRPr sz="1425" b="1">
              <a:solidFill>
                <a:srgbClr val="17212B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543050" y="5295900"/>
            <a:ext cx="9144000" cy="66675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1790700" y="5448300"/>
            <a:ext cx="86487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单份计划确认后，才判断是否需要IUL、重疾险或第二份储蓄计划补充其他目标。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作出决定前，请阅读正式利益演示、产品条款及风险说明。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17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矩形 23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保单摘要｜不提领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不提领路径：缴费完成、退休决策与长期传承三个节点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数据源：宏利正式利益演示；节点用于规划阅读，不代表建议领取年龄。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18</a:t>
            </a:r>
            <a:endParaRPr sz="750" b="1">
              <a:solidFill>
                <a:srgbClr val="65717D"/>
              </a:solidFill>
            </a:endParaRPr>
          </a:p>
        </p:txBody>
      </p:sp>
      <p:graphicFrame>
        <p:nvGraphicFramePr>
          <p:cNvPr id="32" name="表格 31"/>
          <p:cNvGraphicFramePr/>
          <p:nvPr/>
        </p:nvGraphicFramePr>
        <p:xfrm>
          <a:off x="609600" y="1466850"/>
          <a:ext cx="10972800" cy="4686305"/>
        </p:xfrm>
        <a:graphic>
          <a:graphicData uri="http://schemas.openxmlformats.org/drawingml/2006/table">
            <a:tbl>
              <a:tblPr/>
              <a:tblGrid>
                <a:gridCol w="876300"/>
                <a:gridCol w="952500"/>
                <a:gridCol w="1571625"/>
                <a:gridCol w="1714500"/>
                <a:gridCol w="3238500"/>
                <a:gridCol w="2619375"/>
              </a:tblGrid>
              <a:tr h="36048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年龄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保单年度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年缴保费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累计已缴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演示总退保价值 (USD)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规划节点</a:t>
                      </a:r>
                      <a:endParaRPr sz="1125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46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47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45,000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48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108,676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49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181,366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305,938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5年缴费完成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700,698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60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02A43"/>
                          </a:solidFill>
                          <a:latin typeface="Calibri"/>
                          <a:ea typeface="Calibri"/>
                          <a:cs typeface="Calibri"/>
                        </a:rPr>
                        <a:t>1,052,254</a:t>
                      </a:r>
                      <a:endParaRPr sz="1125" b="1">
                        <a:solidFill>
                          <a:srgbClr val="102A43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02A43"/>
                          </a:solidFill>
                          <a:latin typeface="Calibri"/>
                          <a:ea typeface="Calibri"/>
                          <a:cs typeface="Calibri"/>
                        </a:rPr>
                        <a:t>退休／领取决策</a:t>
                      </a:r>
                      <a:endParaRPr sz="1125" b="1">
                        <a:solidFill>
                          <a:srgbClr val="102A43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65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1,432,050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70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1,917,175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75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2,606,743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80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35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125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3,644,159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125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85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125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5,171,946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长期传承观察</a:t>
                      </a:r>
                      <a:endParaRPr sz="1125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矩形 23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保单摘要｜计划提领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60–84岁每年计划提领US$30,000 · 对应提领后演示退保价值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数据源：宏利正式利益演示；高亮对应缴费完成、首次领取及领取期结束。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19</a:t>
            </a:r>
            <a:endParaRPr sz="750" b="1">
              <a:solidFill>
                <a:srgbClr val="65717D"/>
              </a:solidFill>
            </a:endParaRPr>
          </a:p>
        </p:txBody>
      </p:sp>
      <p:graphicFrame>
        <p:nvGraphicFramePr>
          <p:cNvPr id="32" name="表格 31"/>
          <p:cNvGraphicFramePr/>
          <p:nvPr/>
        </p:nvGraphicFramePr>
        <p:xfrm>
          <a:off x="609600" y="1466850"/>
          <a:ext cx="10972800" cy="4686305"/>
        </p:xfrm>
        <a:graphic>
          <a:graphicData uri="http://schemas.openxmlformats.org/drawingml/2006/table">
            <a:tbl>
              <a:tblPr/>
              <a:tblGrid>
                <a:gridCol w="819150"/>
                <a:gridCol w="838200"/>
                <a:gridCol w="1285875"/>
                <a:gridCol w="1381125"/>
                <a:gridCol w="1143000"/>
                <a:gridCol w="3143250"/>
                <a:gridCol w="2362200"/>
              </a:tblGrid>
              <a:tr h="360485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年龄</a:t>
                      </a:r>
                      <a:endParaRPr sz="105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年度</a:t>
                      </a:r>
                      <a:endParaRPr sz="105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年缴保费</a:t>
                      </a:r>
                      <a:endParaRPr sz="105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累计已缴</a:t>
                      </a:r>
                      <a:endParaRPr sz="105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本年提领</a:t>
                      </a:r>
                      <a:endParaRPr sz="105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提领后退保价值</a:t>
                      </a:r>
                      <a:endParaRPr sz="105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节点说明</a:t>
                      </a:r>
                      <a:endParaRPr sz="105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38100" marB="38100" anchor="ctr">
                    <a:solidFill>
                      <a:srgbClr val="102A43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46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47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45,000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48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108,676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49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181,366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100,000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305,938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5年缴费完成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55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700,698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60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30,000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02A43"/>
                          </a:solidFill>
                          <a:latin typeface="Calibri"/>
                          <a:ea typeface="Calibri"/>
                          <a:cs typeface="Calibri"/>
                        </a:rPr>
                        <a:t>1,022,253</a:t>
                      </a:r>
                      <a:endParaRPr sz="1050" b="1">
                        <a:solidFill>
                          <a:srgbClr val="102A43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02A43"/>
                          </a:solidFill>
                          <a:latin typeface="Calibri"/>
                          <a:ea typeface="Calibri"/>
                          <a:cs typeface="Calibri"/>
                        </a:rPr>
                        <a:t>首次领取</a:t>
                      </a:r>
                      <a:endParaRPr sz="1050" b="1">
                        <a:solidFill>
                          <a:srgbClr val="102A43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6C273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65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1,220,449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持续领取</a:t>
                      </a:r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70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25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1,464,745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持续领取</a:t>
                      </a:r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75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1,820,662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持续领取</a:t>
                      </a:r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FFFFF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80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35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30,000</a:t>
                      </a:r>
                      <a:endParaRPr sz="1050" b="0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2,372,720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持续领取</a:t>
                      </a:r>
                      <a:endParaRPr sz="1050" b="0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EEF3F6"/>
                    </a:solidFill>
                  </a:tcPr>
                </a:tc>
              </a:tr>
              <a:tr h="360485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85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500,000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17212B"/>
                          </a:solidFill>
                          <a:latin typeface="Calibri"/>
                          <a:ea typeface="Calibri"/>
                          <a:cs typeface="Calibri"/>
                        </a:rPr>
                        <a:t>—</a:t>
                      </a:r>
                      <a:endParaRPr sz="1050" b="1">
                        <a:solidFill>
                          <a:srgbClr val="17212B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3,223,898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B88938"/>
                          </a:solidFill>
                          <a:latin typeface="Calibri"/>
                          <a:ea typeface="Calibri"/>
                          <a:cs typeface="Calibri"/>
                        </a:rPr>
                        <a:t>领取结束后</a:t>
                      </a:r>
                      <a:endParaRPr sz="1050" b="1">
                        <a:solidFill>
                          <a:srgbClr val="B88938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150" marR="57150" marT="28575" marB="28575" anchor="ctr">
                    <a:solidFill>
                      <a:srgbClr val="F4E7C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矩形 25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您的规划起点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用收入相对稳定的5年，为60岁以后准备长期现金流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371600"/>
            <a:ext cx="1066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65717D"/>
                </a:solidFill>
              </a:defRPr>
            </a:pPr>
            <a:r>
              <a:rPr sz="1275" b="0">
                <a:solidFill>
                  <a:srgbClr val="65717D"/>
                </a:solidFill>
              </a:rPr>
              <a:t>计划书显示：男性45岁、非吸烟、美元保单；其余家庭资料不作假设。</a:t>
            </a:r>
            <a:endParaRPr sz="1275" b="0">
              <a:solidFill>
                <a:srgbClr val="65717D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266950"/>
            <a:ext cx="66675" cy="12192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1915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受保人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1915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102A43"/>
                </a:solidFill>
              </a:defRPr>
            </a:pPr>
            <a:r>
              <a:rPr sz="2175" b="1">
                <a:solidFill>
                  <a:srgbClr val="102A43"/>
                </a:solidFill>
              </a:rPr>
              <a:t>男性 · 45岁</a:t>
            </a:r>
            <a:endParaRPr sz="2175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1915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非吸烟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429125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429125" y="2266950"/>
            <a:ext cx="66675" cy="12192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4638675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计划币种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638675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B88938"/>
                </a:solidFill>
              </a:defRPr>
            </a:pPr>
            <a:r>
              <a:rPr sz="2175" b="1">
                <a:solidFill>
                  <a:srgbClr val="B88938"/>
                </a:solidFill>
              </a:rPr>
              <a:t>美元</a:t>
            </a:r>
            <a:endParaRPr sz="2175" b="1">
              <a:solidFill>
                <a:srgbClr val="B88938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638675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长期储蓄与退休现金流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24865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248650" y="2266950"/>
            <a:ext cx="66675" cy="1219200"/>
          </a:xfrm>
          <a:prstGeom prst="rect">
            <a:avLst/>
          </a:prstGeom>
          <a:solidFill>
            <a:srgbClr val="2D6F9F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845820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供款安排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45820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2D6F9F"/>
                </a:solidFill>
              </a:defRPr>
            </a:pPr>
            <a:r>
              <a:rPr sz="2175" b="1">
                <a:solidFill>
                  <a:srgbClr val="2D6F9F"/>
                </a:solidFill>
              </a:rPr>
              <a:t>US$100,000/年</a:t>
            </a:r>
            <a:endParaRPr sz="2175" b="1">
              <a:solidFill>
                <a:srgbClr val="2D6F9F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5820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5年缴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1524000" y="4476750"/>
            <a:ext cx="9144000" cy="8001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790700" y="4629150"/>
            <a:ext cx="1238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B88938"/>
                </a:solidFill>
              </a:defRPr>
            </a:pPr>
            <a:r>
              <a:rPr sz="1200" b="1">
                <a:solidFill>
                  <a:srgbClr val="B88938"/>
                </a:solidFill>
              </a:rPr>
              <a:t>规划目标</a:t>
            </a:r>
            <a:endParaRPr sz="1200" b="1">
              <a:solidFill>
                <a:srgbClr val="B88938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3086100" y="4552950"/>
            <a:ext cx="7239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60岁起每年计划提取US$30,000，同时保留长期资产及传承价值。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数据源：计划书第1页计划摘要。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02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609600" y="666750"/>
            <a:ext cx="7810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重要说明与数据依据</a:t>
            </a:r>
            <a:endParaRPr sz="2925" b="1">
              <a:solidFill>
                <a:srgbClr val="FFFFFF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131445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8E3EC"/>
                </a:solidFill>
              </a:defRPr>
            </a:pPr>
            <a:r>
              <a:rPr sz="1350" b="0">
                <a:solidFill>
                  <a:srgbClr val="D8E3EC"/>
                </a:solidFill>
              </a:rPr>
              <a:t>关键数字与产品功能均可回到正式资料核对</a:t>
            </a:r>
            <a:endParaRPr sz="1350" b="0">
              <a:solidFill>
                <a:srgbClr val="D8E3EC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9240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819150" y="20574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01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466850" y="20193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基本资料：男性、45岁、非吸烟、美元；来源计划书第1页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6479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19150" y="27813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02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466850" y="27432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供款：每年US$100,000、5年；来源计划书第1页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09600" y="33718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19150" y="35052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03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466850" y="34671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提取：60–84岁每年US$30,000；来源计划书第8–9页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09600" y="40957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19150" y="42291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04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466850" y="41910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产品功能：货币转换、红利锁定、更改受保人、部分提取；来源产品手册2025年7月版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09600" y="4819650"/>
            <a:ext cx="10287000" cy="514350"/>
          </a:xfrm>
          <a:prstGeom prst="rect">
            <a:avLst/>
          </a:prstGeom>
          <a:solidFill>
            <a:srgbClr val="173A5E"/>
          </a:solidFill>
          <a:ln w="9525">
            <a:solidFill>
              <a:srgbClr val="315F7D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19150" y="4953000"/>
            <a:ext cx="4953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05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466850" y="4914900"/>
            <a:ext cx="9048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非保证利益可能低于演示值甚至为零；提取、贷款和转换均可能影响未来利益</a:t>
            </a:r>
            <a:endParaRPr sz="1200" b="1">
              <a:solidFill>
                <a:srgbClr val="FFFFFF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09600" y="5772150"/>
            <a:ext cx="1028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D8E3EC"/>
                </a:solidFill>
              </a:defRPr>
            </a:pPr>
            <a:r>
              <a:rPr sz="1275" b="1">
                <a:solidFill>
                  <a:srgbClr val="D8E3EC"/>
                </a:solidFill>
              </a:rPr>
              <a:t>本建议书不构成收益承诺、税务或法律意见。</a:t>
            </a:r>
            <a:endParaRPr sz="1275" b="1">
              <a:solidFill>
                <a:srgbClr val="D8E3EC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资料审核日期：2026-07-24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20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" name="矩形 25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先认识长期承诺的承担者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本计划由宏利人寿保险（国际）有限公司承保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371600"/>
            <a:ext cx="1066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65717D"/>
                </a:solidFill>
              </a:defRPr>
            </a:pPr>
            <a:r>
              <a:rPr sz="1275" b="0">
                <a:solidFill>
                  <a:srgbClr val="65717D"/>
                </a:solidFill>
              </a:rPr>
              <a:t>长期保单既要看产品数字，也要了解实际承保主体、经营历史与服务能力。</a:t>
            </a:r>
            <a:endParaRPr sz="1275" b="0">
              <a:solidFill>
                <a:srgbClr val="65717D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266950"/>
            <a:ext cx="66675" cy="12192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1915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香港经营历史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1915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102A43"/>
                </a:solidFill>
              </a:defRPr>
            </a:pPr>
            <a:r>
              <a:rPr sz="2175" b="1">
                <a:solidFill>
                  <a:srgbClr val="102A43"/>
                </a:solidFill>
              </a:rPr>
              <a:t>125年+</a:t>
            </a:r>
            <a:endParaRPr sz="2175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1915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1897年开始在上海及香港经营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429125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429125" y="2266950"/>
            <a:ext cx="66675" cy="1219200"/>
          </a:xfrm>
          <a:prstGeom prst="rect">
            <a:avLst/>
          </a:prstGeom>
          <a:solidFill>
            <a:srgbClr val="2D6F9F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4638675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承保主体评级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638675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2D6F9F"/>
                </a:solidFill>
              </a:defRPr>
            </a:pPr>
            <a:r>
              <a:rPr sz="2175" b="1">
                <a:solidFill>
                  <a:srgbClr val="2D6F9F"/>
                </a:solidFill>
              </a:rPr>
              <a:t>S&amp;P AA-</a:t>
            </a:r>
            <a:endParaRPr sz="2175" b="1">
              <a:solidFill>
                <a:srgbClr val="2D6F9F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4638675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财务实力评级 · 展望稳定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24865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248650" y="2266950"/>
            <a:ext cx="66675" cy="12192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845820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本地服务规模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45820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B88938"/>
                </a:solidFill>
              </a:defRPr>
            </a:pPr>
            <a:r>
              <a:rPr sz="2175" b="1">
                <a:solidFill>
                  <a:srgbClr val="B88938"/>
                </a:solidFill>
              </a:rPr>
              <a:t>260万+</a:t>
            </a:r>
            <a:endParaRPr sz="2175" b="1">
              <a:solidFill>
                <a:srgbClr val="B88938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45820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香港及澳门客户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1524000" y="4343400"/>
            <a:ext cx="9144000" cy="9906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1790700" y="45339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B88938"/>
                </a:solidFill>
              </a:defRPr>
            </a:pPr>
            <a:r>
              <a:rPr sz="1275" b="1">
                <a:solidFill>
                  <a:srgbClr val="B88938"/>
                </a:solidFill>
              </a:rPr>
              <a:t>阅读边界</a:t>
            </a:r>
            <a:endParaRPr sz="1275" b="1">
              <a:solidFill>
                <a:srgbClr val="B88938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3086100" y="4457700"/>
            <a:ext cx="723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02A43"/>
                </a:solidFill>
              </a:defRPr>
            </a:pPr>
            <a:r>
              <a:rPr sz="1425" b="1">
                <a:solidFill>
                  <a:srgbClr val="102A43"/>
                </a:solidFill>
              </a:rPr>
              <a:t>评级和经营规模用于理解长期履约与服务基础，不等同个别保单的保证回报。</a:t>
            </a:r>
            <a:endParaRPr sz="1425" b="1">
              <a:solidFill>
                <a:srgbClr val="102A43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官方来源：宏利香港企业概览、宏利历史及评级资料。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03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产品亮点不只在长期增长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宏挚传承同时提供储蓄、提款、币种与传承工具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371600"/>
            <a:ext cx="1066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65717D"/>
                </a:solidFill>
              </a:defRPr>
            </a:pPr>
            <a:r>
              <a:rPr sz="1275" b="0">
                <a:solidFill>
                  <a:srgbClr val="65717D"/>
                </a:solidFill>
              </a:rPr>
              <a:t>每项功能均有条件，是否适用以正式保单条款和申请审批为准。</a:t>
            </a:r>
            <a:endParaRPr sz="1275" b="0">
              <a:solidFill>
                <a:srgbClr val="65717D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095500"/>
            <a:ext cx="514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01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238250" y="2095500"/>
            <a:ext cx="4286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102A43"/>
                </a:solidFill>
              </a:defRPr>
            </a:pPr>
            <a:r>
              <a:rPr sz="1650" b="1">
                <a:solidFill>
                  <a:srgbClr val="102A43"/>
                </a:solidFill>
              </a:rPr>
              <a:t>财富累积</a:t>
            </a:r>
            <a:endParaRPr sz="1650" b="1">
              <a:solidFill>
                <a:srgbClr val="102A43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238250" y="2514600"/>
            <a:ext cx="4286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保证现金价值＋非保证终期红利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096000" y="2095500"/>
            <a:ext cx="514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02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724650" y="2095500"/>
            <a:ext cx="4286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102A43"/>
                </a:solidFill>
              </a:defRPr>
            </a:pPr>
            <a:r>
              <a:rPr sz="1650" b="1">
                <a:solidFill>
                  <a:srgbClr val="102A43"/>
                </a:solidFill>
              </a:rPr>
              <a:t>提款弹性</a:t>
            </a:r>
            <a:endParaRPr sz="1650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724650" y="2514600"/>
            <a:ext cx="4286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无忧选、终期红利锁定、部分退保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09600" y="3543300"/>
            <a:ext cx="514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03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238250" y="3543300"/>
            <a:ext cx="4286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102A43"/>
                </a:solidFill>
              </a:defRPr>
            </a:pPr>
            <a:r>
              <a:rPr sz="1650" b="1">
                <a:solidFill>
                  <a:srgbClr val="102A43"/>
                </a:solidFill>
              </a:rPr>
              <a:t>币种安排</a:t>
            </a:r>
            <a:endParaRPr sz="1650" b="1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238250" y="3962400"/>
            <a:ext cx="4286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第3个保单周年日起可申请货币转换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0" y="3543300"/>
            <a:ext cx="514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B88938"/>
                </a:solidFill>
              </a:defRPr>
            </a:pPr>
            <a:r>
              <a:rPr sz="1725" b="1">
                <a:solidFill>
                  <a:srgbClr val="B88938"/>
                </a:solidFill>
              </a:rPr>
              <a:t>04</a:t>
            </a:r>
            <a:endParaRPr sz="1725" b="1">
              <a:solidFill>
                <a:srgbClr val="B88938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724650" y="3543300"/>
            <a:ext cx="4286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102A43"/>
                </a:solidFill>
              </a:defRPr>
            </a:pPr>
            <a:r>
              <a:rPr sz="1650" b="1">
                <a:solidFill>
                  <a:srgbClr val="102A43"/>
                </a:solidFill>
              </a:rPr>
              <a:t>财富传承</a:t>
            </a:r>
            <a:endParaRPr sz="1650" b="1">
              <a:solidFill>
                <a:srgbClr val="102A43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724650" y="3962400"/>
            <a:ext cx="4286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更改受保人、后备受保人、保单分拆</a:t>
            </a:r>
            <a:endParaRPr sz="1275" b="0">
              <a:solidFill>
                <a:srgbClr val="17212B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09600" y="5219700"/>
            <a:ext cx="10972800" cy="55245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38200" y="5334000"/>
            <a:ext cx="10515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102A43"/>
                </a:solidFill>
              </a:defRPr>
            </a:pPr>
            <a:r>
              <a:rPr sz="1350" b="1">
                <a:solidFill>
                  <a:srgbClr val="102A43"/>
                </a:solidFill>
              </a:rPr>
              <a:t>亮点的价值在于增加长期规划弹性，而不是保证更高回报。</a:t>
            </a:r>
            <a:endParaRPr sz="1350" b="1">
              <a:solidFill>
                <a:srgbClr val="102A43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官方来源：宏挚传承保障计划产品手册2025年7月版，第3–5页。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04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产品功能要连同条件一起理解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“可以做”不代表“随时、无成本地做”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371600"/>
            <a:ext cx="1066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65717D"/>
                </a:solidFill>
              </a:defRPr>
            </a:pPr>
            <a:r>
              <a:rPr sz="1275" b="0">
                <a:solidFill>
                  <a:srgbClr val="65717D"/>
                </a:solidFill>
              </a:rPr>
              <a:t>正式申请还需满足当时产品规则、最低金额、保单状态及公司审批。</a:t>
            </a:r>
            <a:endParaRPr sz="1275" b="0">
              <a:solidFill>
                <a:srgbClr val="65717D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20574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货币转换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2781300" y="2219325"/>
            <a:ext cx="361950" cy="2857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3352800" y="2057400"/>
            <a:ext cx="7810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第3个保单周年日起、周年日后31日内申请；价值按当时汇率及新计划条件调整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9337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终期红利锁定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2781300" y="3095625"/>
            <a:ext cx="361950" cy="2857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3352800" y="2933700"/>
            <a:ext cx="7810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第5个保单周年日起申请；连续5个保单年度累计锁定不超过50%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38100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更改受保人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2781300" y="3971925"/>
            <a:ext cx="361950" cy="2857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3352800" y="3810000"/>
            <a:ext cx="7810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首个保单周年日或签发一年后申请；受保人生存且须获批准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85800" y="4686300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部分提取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781300" y="4848225"/>
            <a:ext cx="361950" cy="28575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3352800" y="4686300"/>
            <a:ext cx="7810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可减少名义金额提取价值；后续保单价值与利益将相应降低</a:t>
            </a:r>
            <a:endParaRPr sz="1200" b="0">
              <a:solidFill>
                <a:srgbClr val="17212B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85800" y="5676900"/>
            <a:ext cx="10477500" cy="32385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76300" y="5676900"/>
            <a:ext cx="1009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客户应按实际目标选择功能，不建议为“功能齐全”而频繁操作保单。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官方来源：产品手册第4–8页；条款以申请时有效版本为准。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05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矩形 18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这份计划承担什么任务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先完成积累，再在退休阶段形成持续现金流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371600"/>
            <a:ext cx="1066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65717D"/>
                </a:solidFill>
              </a:defRPr>
            </a:pPr>
            <a:r>
              <a:rPr sz="1275" b="0">
                <a:solidFill>
                  <a:srgbClr val="65717D"/>
                </a:solidFill>
              </a:rPr>
              <a:t>单份计划本身应独立成立，不依赖其他产品才能解释其价值。</a:t>
            </a:r>
            <a:endParaRPr sz="1275" b="0">
              <a:solidFill>
                <a:srgbClr val="65717D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19075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B88938"/>
                </a:solidFill>
              </a:defRPr>
            </a:pPr>
            <a:r>
              <a:rPr sz="1800" b="1">
                <a:solidFill>
                  <a:srgbClr val="B88938"/>
                </a:solidFill>
              </a:rPr>
              <a:t>01</a:t>
            </a:r>
            <a:endParaRPr sz="1800" b="1">
              <a:solidFill>
                <a:srgbClr val="B88938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6479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02A43"/>
                </a:solidFill>
              </a:defRPr>
            </a:pPr>
            <a:r>
              <a:rPr sz="1725" b="1">
                <a:solidFill>
                  <a:srgbClr val="102A43"/>
                </a:solidFill>
              </a:rPr>
              <a:t>积累期</a:t>
            </a:r>
            <a:endParaRPr sz="1725" b="1">
              <a:solidFill>
                <a:srgbClr val="102A43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3143250"/>
            <a:ext cx="3048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17212B"/>
                </a:solidFill>
              </a:defRPr>
            </a:pPr>
            <a:r>
              <a:rPr sz="1350" b="1">
                <a:solidFill>
                  <a:srgbClr val="17212B"/>
                </a:solidFill>
              </a:rPr>
              <a:t>45–49岁完成5年供款</a:t>
            </a:r>
            <a:endParaRPr sz="1350" b="1">
              <a:solidFill>
                <a:srgbClr val="17212B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267200" y="219075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B88938"/>
                </a:solidFill>
              </a:defRPr>
            </a:pPr>
            <a:r>
              <a:rPr sz="1800" b="1">
                <a:solidFill>
                  <a:srgbClr val="B88938"/>
                </a:solidFill>
              </a:rPr>
              <a:t>02</a:t>
            </a:r>
            <a:endParaRPr sz="1800" b="1">
              <a:solidFill>
                <a:srgbClr val="B88938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267200" y="26479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02A43"/>
                </a:solidFill>
              </a:defRPr>
            </a:pPr>
            <a:r>
              <a:rPr sz="1725" b="1">
                <a:solidFill>
                  <a:srgbClr val="102A43"/>
                </a:solidFill>
              </a:rPr>
              <a:t>等待期</a:t>
            </a:r>
            <a:endParaRPr sz="1725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267200" y="3143250"/>
            <a:ext cx="3048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17212B"/>
                </a:solidFill>
              </a:defRPr>
            </a:pPr>
            <a:r>
              <a:rPr sz="1350" b="1">
                <a:solidFill>
                  <a:srgbClr val="17212B"/>
                </a:solidFill>
              </a:rPr>
              <a:t>供款结束后保留约10年积累</a:t>
            </a:r>
            <a:endParaRPr sz="1350" b="1">
              <a:solidFill>
                <a:srgbClr val="17212B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7924800" y="2190750"/>
            <a:ext cx="5143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B88938"/>
                </a:solidFill>
              </a:defRPr>
            </a:pPr>
            <a:r>
              <a:rPr sz="1800" b="1">
                <a:solidFill>
                  <a:srgbClr val="B88938"/>
                </a:solidFill>
              </a:rPr>
              <a:t>03</a:t>
            </a:r>
            <a:endParaRPr sz="1800" b="1">
              <a:solidFill>
                <a:srgbClr val="B88938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7924800" y="2647950"/>
            <a:ext cx="3048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102A43"/>
                </a:solidFill>
              </a:defRPr>
            </a:pPr>
            <a:r>
              <a:rPr sz="1725" b="1">
                <a:solidFill>
                  <a:srgbClr val="102A43"/>
                </a:solidFill>
              </a:rPr>
              <a:t>领取期</a:t>
            </a:r>
            <a:endParaRPr sz="1725" b="1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7924800" y="3143250"/>
            <a:ext cx="3048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17212B"/>
                </a:solidFill>
              </a:defRPr>
            </a:pPr>
            <a:r>
              <a:rPr sz="1350" b="1">
                <a:solidFill>
                  <a:srgbClr val="17212B"/>
                </a:solidFill>
              </a:rPr>
              <a:t>60–84岁每年计划提取US$30,000</a:t>
            </a:r>
            <a:endParaRPr sz="1350" b="1">
              <a:solidFill>
                <a:srgbClr val="17212B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" y="4762500"/>
            <a:ext cx="10972800" cy="7239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38200" y="4914900"/>
            <a:ext cx="10515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核心价值：用有限缴费期建立长期储蓄底仓，并保留领取与传承两种用途。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计划用途根据缴费及提取结构归纳。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06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" name="矩形 23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方案参数一页看清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5年投入US$500,000，计划领取US$750,000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2266950"/>
            <a:ext cx="66675" cy="12192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1915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年缴计划保费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1915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102A43"/>
                </a:solidFill>
              </a:defRPr>
            </a:pPr>
            <a:r>
              <a:rPr sz="2175" b="1">
                <a:solidFill>
                  <a:srgbClr val="102A43"/>
                </a:solidFill>
              </a:rPr>
              <a:t>US$100,000</a:t>
            </a:r>
            <a:endParaRPr sz="2175" b="1">
              <a:solidFill>
                <a:srgbClr val="102A43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1915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45–49岁，共5年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429125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429125" y="2266950"/>
            <a:ext cx="66675" cy="12192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638675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累计计划保费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638675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B88938"/>
                </a:solidFill>
              </a:defRPr>
            </a:pPr>
            <a:r>
              <a:rPr sz="2175" b="1">
                <a:solidFill>
                  <a:srgbClr val="B88938"/>
                </a:solidFill>
              </a:rPr>
              <a:t>US$500,000</a:t>
            </a:r>
            <a:endParaRPr sz="2175" b="1">
              <a:solidFill>
                <a:srgbClr val="B88938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638675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不含保费征费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248650" y="2266950"/>
            <a:ext cx="333375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248650" y="2266950"/>
            <a:ext cx="66675" cy="1219200"/>
          </a:xfrm>
          <a:prstGeom prst="rect">
            <a:avLst/>
          </a:prstGeom>
          <a:solidFill>
            <a:srgbClr val="2D6F9F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458200" y="240982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计划累计提取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458200" y="2667000"/>
            <a:ext cx="2933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2D6F9F"/>
                </a:solidFill>
              </a:defRPr>
            </a:pPr>
            <a:r>
              <a:rPr sz="2175" b="1">
                <a:solidFill>
                  <a:srgbClr val="2D6F9F"/>
                </a:solidFill>
              </a:rPr>
              <a:t>US$750,000</a:t>
            </a:r>
            <a:endParaRPr sz="2175" b="1">
              <a:solidFill>
                <a:srgbClr val="2D6F9F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8458200" y="3152775"/>
            <a:ext cx="293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60–84岁，每年US$30,000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1524000" y="4572000"/>
            <a:ext cx="9144000" cy="70485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1790700" y="4705350"/>
            <a:ext cx="86487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102A43"/>
                </a:solidFill>
              </a:defRPr>
            </a:pPr>
            <a:r>
              <a:rPr sz="1350" b="1">
                <a:solidFill>
                  <a:srgbClr val="102A43"/>
                </a:solidFill>
              </a:rPr>
              <a:t>累计提取高于累计保费不代表保证收益，需同时观察非保证利益与领取后剩余价值。</a:t>
            </a:r>
            <a:endParaRPr sz="1350" b="1">
              <a:solidFill>
                <a:srgbClr val="102A43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数据源：计划书第1页、第8–9页。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07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供款、积累与领取分成三个阶段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约10年积累窗口，为后续25年领取提供时间基础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428750" y="3162300"/>
            <a:ext cx="8763000" cy="57150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5" name="椭圆 4"/>
          <p:cNvSpPr>
            <a:spLocks noGrp="1"/>
          </p:cNvSpPr>
          <p:nvPr/>
        </p:nvSpPr>
        <p:spPr>
          <a:xfrm>
            <a:off x="1238250" y="2952750"/>
            <a:ext cx="457200" cy="457200"/>
          </a:xfrm>
          <a:prstGeom prst="ellipse">
            <a:avLst/>
          </a:prstGeom>
          <a:solidFill>
            <a:srgbClr val="102A43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952500" y="3638550"/>
            <a:ext cx="1028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45岁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4057650"/>
            <a:ext cx="1714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开始供款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8" name="椭圆 7"/>
          <p:cNvSpPr>
            <a:spLocks noGrp="1"/>
          </p:cNvSpPr>
          <p:nvPr/>
        </p:nvSpPr>
        <p:spPr>
          <a:xfrm>
            <a:off x="4095750" y="2952750"/>
            <a:ext cx="457200" cy="457200"/>
          </a:xfrm>
          <a:prstGeom prst="ellipse">
            <a:avLst/>
          </a:prstGeom>
          <a:solidFill>
            <a:srgbClr val="102A43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3810000" y="3638550"/>
            <a:ext cx="1028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50岁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3467100" y="4057650"/>
            <a:ext cx="1714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完成5年供款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11" name="椭圆 10"/>
          <p:cNvSpPr>
            <a:spLocks noGrp="1"/>
          </p:cNvSpPr>
          <p:nvPr/>
        </p:nvSpPr>
        <p:spPr>
          <a:xfrm>
            <a:off x="6953250" y="2952750"/>
            <a:ext cx="457200" cy="457200"/>
          </a:xfrm>
          <a:prstGeom prst="ellipse">
            <a:avLst/>
          </a:prstGeom>
          <a:solidFill>
            <a:srgbClr val="B88938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6667500" y="3638550"/>
            <a:ext cx="1028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60岁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324600" y="4057650"/>
            <a:ext cx="1714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开始年度提取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14" name="椭圆 13"/>
          <p:cNvSpPr>
            <a:spLocks noGrp="1"/>
          </p:cNvSpPr>
          <p:nvPr/>
        </p:nvSpPr>
        <p:spPr>
          <a:xfrm>
            <a:off x="9810750" y="2952750"/>
            <a:ext cx="457200" cy="457200"/>
          </a:xfrm>
          <a:prstGeom prst="ellipse">
            <a:avLst/>
          </a:prstGeom>
          <a:solidFill>
            <a:srgbClr val="B88938"/>
          </a:solidFill>
          <a:ln w="28575">
            <a:solidFill>
              <a:srgbClr val="FFFFFF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9525000" y="3638550"/>
            <a:ext cx="1028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02A43"/>
                </a:solidFill>
              </a:defRPr>
            </a:pPr>
            <a:r>
              <a:rPr sz="1500" b="1">
                <a:solidFill>
                  <a:srgbClr val="102A43"/>
                </a:solidFill>
              </a:rPr>
              <a:t>84岁</a:t>
            </a:r>
            <a:endParaRPr sz="1500" b="1">
              <a:solidFill>
                <a:srgbClr val="102A43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9182100" y="4057650"/>
            <a:ext cx="1714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0">
                <a:solidFill>
                  <a:srgbClr val="65717D"/>
                </a:solidFill>
              </a:defRPr>
            </a:pPr>
            <a:r>
              <a:rPr sz="1125" b="0">
                <a:solidFill>
                  <a:srgbClr val="65717D"/>
                </a:solidFill>
              </a:rPr>
              <a:t>完成25年提取</a:t>
            </a:r>
            <a:endParaRPr sz="1125" b="0">
              <a:solidFill>
                <a:srgbClr val="65717D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1619250" y="5219700"/>
            <a:ext cx="8953500" cy="5334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1847850" y="5314950"/>
            <a:ext cx="8496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102A43"/>
                </a:solidFill>
              </a:defRPr>
            </a:pPr>
            <a:r>
              <a:rPr sz="1350" b="1">
                <a:solidFill>
                  <a:srgbClr val="102A43"/>
                </a:solidFill>
              </a:rPr>
              <a:t>领取开始前仍需保留独立应急资金，避免过早动用保单价值。</a:t>
            </a:r>
            <a:endParaRPr sz="1350" b="1">
              <a:solidFill>
                <a:srgbClr val="102A43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年龄按投保年龄及保单年度近似换算。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08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矩形 18"/>
          <p:cNvSpPr>
            <a:spLocks noGrp="1"/>
          </p:cNvSpPr>
          <p:nvPr/>
        </p:nvSpPr>
        <p:spPr>
          <a:xfrm>
            <a:off x="609600" y="342900"/>
            <a:ext cx="428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B88938"/>
                </a:solidFill>
              </a:defRPr>
            </a:pPr>
            <a:r>
              <a:rPr sz="975" b="1">
                <a:solidFill>
                  <a:srgbClr val="B88938"/>
                </a:solidFill>
              </a:rPr>
              <a:t>领取前的价值如何累积</a:t>
            </a:r>
            <a:endParaRPr sz="975" b="1">
              <a:solidFill>
                <a:srgbClr val="B88938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609600" y="609600"/>
            <a:ext cx="10934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625" b="1">
                <a:solidFill>
                  <a:srgbClr val="102A43"/>
                </a:solidFill>
              </a:defRPr>
            </a:pPr>
            <a:r>
              <a:rPr sz="2625" b="1">
                <a:solidFill>
                  <a:srgbClr val="102A43"/>
                </a:solidFill>
              </a:rPr>
              <a:t>60岁开始领取前，演示总退保价值约US$1.05M</a:t>
            </a:r>
            <a:endParaRPr sz="2625" b="1">
              <a:solidFill>
                <a:srgbClr val="102A43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09600" y="1238250"/>
            <a:ext cx="685800" cy="381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609600" y="1371600"/>
            <a:ext cx="1066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65717D"/>
                </a:solidFill>
              </a:defRPr>
            </a:pPr>
            <a:r>
              <a:rPr sz="1275" b="0">
                <a:solidFill>
                  <a:srgbClr val="65717D"/>
                </a:solidFill>
              </a:rPr>
              <a:t>其中包含非保证终期红利，不应被理解为承诺。</a:t>
            </a:r>
            <a:endParaRPr sz="1275" b="0">
              <a:solidFill>
                <a:srgbClr val="65717D"/>
              </a:solidFill>
            </a:endParaRPr>
          </a:p>
        </p:txBody>
      </p:sp>
      <p:graphicFrame>
        <p:nvGraphicFramePr>
          <p:cNvPr id="25" name="Chart"/>
          <p:cNvGraphicFramePr/>
          <p:nvPr/>
        </p:nvGraphicFramePr>
        <p:xfrm>
          <a:off x="723900" y="2152650"/>
          <a:ext cx="7429500" cy="333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6" name="矩形 5"/>
          <p:cNvSpPr>
            <a:spLocks noGrp="1"/>
          </p:cNvSpPr>
          <p:nvPr/>
        </p:nvSpPr>
        <p:spPr>
          <a:xfrm>
            <a:off x="8572500" y="2381250"/>
            <a:ext cx="266700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572500" y="2381250"/>
            <a:ext cx="66675" cy="1219200"/>
          </a:xfrm>
          <a:prstGeom prst="rect">
            <a:avLst/>
          </a:prstGeom>
          <a:solidFill>
            <a:srgbClr val="B88938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782050" y="2524125"/>
            <a:ext cx="2266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60岁演示价值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8782050" y="2781300"/>
            <a:ext cx="22669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B88938"/>
                </a:solidFill>
              </a:defRPr>
            </a:pPr>
            <a:r>
              <a:rPr sz="2175" b="1">
                <a:solidFill>
                  <a:srgbClr val="B88938"/>
                </a:solidFill>
              </a:rPr>
              <a:t>US$1,052,254</a:t>
            </a:r>
            <a:endParaRPr sz="2175" b="1">
              <a:solidFill>
                <a:srgbClr val="B88938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8782050" y="3267075"/>
            <a:ext cx="2266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保证 US$408,750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572500" y="3886200"/>
            <a:ext cx="2667000" cy="1219200"/>
          </a:xfrm>
          <a:prstGeom prst="rect">
            <a:avLst/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8572500" y="3886200"/>
            <a:ext cx="66675" cy="1219200"/>
          </a:xfrm>
          <a:prstGeom prst="rect">
            <a:avLst/>
          </a:prstGeom>
          <a:solidFill>
            <a:srgbClr val="102A43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782050" y="4029075"/>
            <a:ext cx="2266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65717D"/>
                </a:solidFill>
              </a:defRPr>
            </a:pPr>
            <a:r>
              <a:rPr sz="975" b="1">
                <a:solidFill>
                  <a:srgbClr val="65717D"/>
                </a:solidFill>
              </a:rPr>
              <a:t>累计投入</a:t>
            </a:r>
            <a:endParaRPr sz="975" b="1">
              <a:solidFill>
                <a:srgbClr val="65717D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782050" y="4286250"/>
            <a:ext cx="22669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175" b="1">
                <a:solidFill>
                  <a:srgbClr val="102A43"/>
                </a:solidFill>
              </a:defRPr>
            </a:pPr>
            <a:r>
              <a:rPr sz="2175" b="1">
                <a:solidFill>
                  <a:srgbClr val="102A43"/>
                </a:solidFill>
              </a:rPr>
              <a:t>US$500,000</a:t>
            </a:r>
            <a:endParaRPr sz="2175" b="1">
              <a:solidFill>
                <a:srgbClr val="102A43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782050" y="4772025"/>
            <a:ext cx="2266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00" b="0">
                <a:solidFill>
                  <a:srgbClr val="65717D"/>
                </a:solidFill>
              </a:defRPr>
            </a:pPr>
            <a:r>
              <a:rPr sz="900" b="0">
                <a:solidFill>
                  <a:srgbClr val="65717D"/>
                </a:solidFill>
              </a:rPr>
              <a:t>5年完成供款</a:t>
            </a:r>
            <a:endParaRPr sz="900" b="0">
              <a:solidFill>
                <a:srgbClr val="65717D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09600" y="6419850"/>
            <a:ext cx="10972800" cy="9525"/>
          </a:xfrm>
          <a:prstGeom prst="rect">
            <a:avLst/>
          </a:prstGeom>
          <a:solidFill>
            <a:srgbClr val="D7DEE3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750" b="0">
                <a:solidFill>
                  <a:srgbClr val="65717D"/>
                </a:solidFill>
              </a:defRPr>
            </a:pPr>
            <a:r>
              <a:rPr sz="750" b="0">
                <a:solidFill>
                  <a:srgbClr val="65717D"/>
                </a:solidFill>
              </a:rPr>
              <a:t>数据源：计划书第4页退保价值及身故赔偿表。</a:t>
            </a:r>
            <a:endParaRPr sz="750" b="0">
              <a:solidFill>
                <a:srgbClr val="65717D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0877550" y="6477000"/>
            <a:ext cx="704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750" b="1">
                <a:solidFill>
                  <a:srgbClr val="65717D"/>
                </a:solidFill>
              </a:defRPr>
            </a:pPr>
            <a:r>
              <a:rPr sz="750" b="1">
                <a:solidFill>
                  <a:srgbClr val="65717D"/>
                </a:solidFill>
              </a:rPr>
              <a:t>09</a:t>
            </a:r>
            <a:endParaRPr sz="750" b="1">
              <a:solidFill>
                <a:srgbClr val="65717D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3968</Words>
  <Application>WPS 演示</Application>
  <PresentationFormat>Converted Presentation</PresentationFormat>
  <Paragraphs>829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Calibri</vt:lpstr>
      <vt:lpstr>Helvetica Neue</vt:lpstr>
      <vt:lpstr>宋体</vt:lpstr>
      <vt:lpstr>汉仪书宋二KW</vt:lpstr>
      <vt:lpstr>微软雅黑</vt:lpstr>
      <vt:lpstr>方正雅意黑 GB18030L2</vt:lpstr>
      <vt:lpstr>Arial Unicode MS</vt:lpstr>
      <vt:lpstr>Calibri</vt:lpstr>
      <vt:lpstr>儷宋 Pro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MS</cp:lastModifiedBy>
  <cp:revision>1</cp:revision>
  <dcterms:created xsi:type="dcterms:W3CDTF">2026-07-27T18:15:40Z</dcterms:created>
  <dcterms:modified xsi:type="dcterms:W3CDTF">2026-07-27T18:15:40Z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CA0A2FDE58C447A84CA0676A7C7E9DFE_43</vt:lpwstr>
  </property>
  <property fmtid="{D5CDD505-2E9C-101B-9397-08002B2CF9AE}" pid="3" name="KSOProductBuildVer">
    <vt:lpwstr>2052-12.1.26035.26035</vt:lpwstr>
  </property>
</Properties>
</file>