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宏利演示总值</c:f>
              <c:strCache>
                <c:ptCount val="1"/>
                <c:pt idx="0">
                  <c:v>宏利演示总值</c:v>
                </c:pt>
              </c:strCache>
            </c:strRef>
          </c:tx>
          <c:marker>
            <c:symbol val="none"/>
          </c:marker>
          <c:dLbls>
            <c:delete val="1"/>
          </c:dLbls>
          <c:cat>
            <c:strRef>
              <c:f>{"第5年","第10年","第15年","第20年","第25年","第30年"}</c:f>
              <c:strCache>
                <c:ptCount val="6"/>
                <c:pt idx="0">
                  <c:v>第5年</c:v>
                </c:pt>
                <c:pt idx="1">
                  <c:v>第10年</c:v>
                </c:pt>
                <c:pt idx="2">
                  <c:v>第15年</c:v>
                </c:pt>
                <c:pt idx="3">
                  <c:v>第20年</c:v>
                </c:pt>
                <c:pt idx="4">
                  <c:v>第25年</c:v>
                </c:pt>
                <c:pt idx="5">
                  <c:v>第30年</c:v>
                </c:pt>
              </c:strCache>
            </c:strRef>
          </c:cat>
          <c:val>
            <c:numRef>
              <c:f>{152969,350349,526127,716025,958588,1303372}</c:f>
              <c:numCache>
                <c:formatCode>General</c:formatCode>
                <c:ptCount val="6"/>
                <c:pt idx="0">
                  <c:v>152969</c:v>
                </c:pt>
                <c:pt idx="1">
                  <c:v>350349</c:v>
                </c:pt>
                <c:pt idx="2">
                  <c:v>526127</c:v>
                </c:pt>
                <c:pt idx="3">
                  <c:v>716025</c:v>
                </c:pt>
                <c:pt idx="4">
                  <c:v>958588</c:v>
                </c:pt>
                <c:pt idx="5">
                  <c:v>1303372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友邦演示总值</c:f>
              <c:strCache>
                <c:ptCount val="1"/>
                <c:pt idx="0">
                  <c:v>友邦演示总值</c:v>
                </c:pt>
              </c:strCache>
            </c:strRef>
          </c:tx>
          <c:marker>
            <c:symbol val="none"/>
          </c:marker>
          <c:dLbls>
            <c:delete val="1"/>
          </c:dLbls>
          <c:cat>
            <c:strRef>
              <c:f>{"第5年","第10年","第15年","第20年","第25年","第30年"}</c:f>
              <c:strCache>
                <c:ptCount val="6"/>
                <c:pt idx="0">
                  <c:v>第5年</c:v>
                </c:pt>
                <c:pt idx="1">
                  <c:v>第10年</c:v>
                </c:pt>
                <c:pt idx="2">
                  <c:v>第15年</c:v>
                </c:pt>
                <c:pt idx="3">
                  <c:v>第20年</c:v>
                </c:pt>
                <c:pt idx="4">
                  <c:v>第25年</c:v>
                </c:pt>
                <c:pt idx="5">
                  <c:v>第30年</c:v>
                </c:pt>
              </c:strCache>
            </c:strRef>
          </c:cat>
          <c:val>
            <c:numRef>
              <c:f>{117567,329831,465356,693549,1028462,1463695}</c:f>
              <c:numCache>
                <c:formatCode>General</c:formatCode>
                <c:ptCount val="6"/>
                <c:pt idx="0">
                  <c:v>117567</c:v>
                </c:pt>
                <c:pt idx="1">
                  <c:v>329831</c:v>
                </c:pt>
                <c:pt idx="2">
                  <c:v>465356</c:v>
                </c:pt>
                <c:pt idx="3">
                  <c:v>693549</c:v>
                </c:pt>
                <c:pt idx="4">
                  <c:v>1028462</c:v>
                </c:pt>
                <c:pt idx="5">
                  <c:v>1463695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1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7DEE3"/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50112"/>
        <c:crosses val="autoZero"/>
        <c:crossBetween val="between"/>
      </c:valAx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48d4cda7-d7e0-40ec-8257-8f019a3358d2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宏利演示总值</c:f>
              <c:strCache>
                <c:ptCount val="1"/>
                <c:pt idx="0">
                  <c:v>宏利演示总值</c:v>
                </c:pt>
              </c:strCache>
            </c:strRef>
          </c:tx>
          <c:spPr>
            <a:solidFill>
              <a:srgbClr val="102A43"/>
            </a:solidFill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{"第5年","第20年","第25年","第30年"}</c:f>
              <c:strCache>
                <c:ptCount val="4"/>
                <c:pt idx="0">
                  <c:v>第5年</c:v>
                </c:pt>
                <c:pt idx="1">
                  <c:v>第20年</c:v>
                </c:pt>
                <c:pt idx="2">
                  <c:v>第25年</c:v>
                </c:pt>
                <c:pt idx="3">
                  <c:v>第30年</c:v>
                </c:pt>
              </c:strCache>
            </c:strRef>
          </c:cat>
          <c:val>
            <c:numRef>
              <c:f>{152969,716025,958588,1303372}</c:f>
              <c:numCache>
                <c:formatCode>General</c:formatCode>
                <c:ptCount val="4"/>
                <c:pt idx="0">
                  <c:v>152969</c:v>
                </c:pt>
                <c:pt idx="1">
                  <c:v>716025</c:v>
                </c:pt>
                <c:pt idx="2">
                  <c:v>958588</c:v>
                </c:pt>
                <c:pt idx="3">
                  <c:v>1303372</c:v>
                </c:pt>
              </c:numCache>
            </c:numRef>
          </c:val>
        </c:ser>
        <c:ser>
          <c:idx val="1"/>
          <c:order val="1"/>
          <c:tx>
            <c:strRef>
              <c:f>友邦演示总值</c:f>
              <c:strCache>
                <c:ptCount val="1"/>
                <c:pt idx="0">
                  <c:v>友邦演示总值</c:v>
                </c:pt>
              </c:strCache>
            </c:strRef>
          </c:tx>
          <c:spPr>
            <a:solidFill>
              <a:srgbClr val="B88938"/>
            </a:solidFill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{"第5年","第20年","第25年","第30年"}</c:f>
              <c:strCache>
                <c:ptCount val="4"/>
                <c:pt idx="0">
                  <c:v>第5年</c:v>
                </c:pt>
                <c:pt idx="1">
                  <c:v>第20年</c:v>
                </c:pt>
                <c:pt idx="2">
                  <c:v>第25年</c:v>
                </c:pt>
                <c:pt idx="3">
                  <c:v>第30年</c:v>
                </c:pt>
              </c:strCache>
            </c:strRef>
          </c:cat>
          <c:val>
            <c:numRef>
              <c:f>{117567,693549,1028462,1463695}</c:f>
              <c:numCache>
                <c:formatCode>General</c:formatCode>
                <c:ptCount val="4"/>
                <c:pt idx="0">
                  <c:v>117567</c:v>
                </c:pt>
                <c:pt idx="1">
                  <c:v>693549</c:v>
                </c:pt>
                <c:pt idx="2">
                  <c:v>1028462</c:v>
                </c:pt>
                <c:pt idx="3">
                  <c:v>1463695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7DEE3"/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50112"/>
        <c:crosses val="autoZero"/>
        <c:crossBetween val="between"/>
      </c:valAx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6b0aae9-0c8c-4133-b4fc-ea81bb1ed97c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宏利保证现金价值</c:f>
              <c:strCache>
                <c:ptCount val="1"/>
                <c:pt idx="0">
                  <c:v>宏利保证现金价值</c:v>
                </c:pt>
              </c:strCache>
            </c:strRef>
          </c:tx>
          <c:marker>
            <c:symbol val="none"/>
          </c:marker>
          <c:dLbls>
            <c:delete val="1"/>
          </c:dLbls>
          <c:cat>
            <c:strRef>
              <c:f>{"第5年","第10年","第15年","第20年","第25年","第30年"}</c:f>
              <c:strCache>
                <c:ptCount val="6"/>
                <c:pt idx="0">
                  <c:v>第5年</c:v>
                </c:pt>
                <c:pt idx="1">
                  <c:v>第10年</c:v>
                </c:pt>
                <c:pt idx="2">
                  <c:v>第15年</c:v>
                </c:pt>
                <c:pt idx="3">
                  <c:v>第20年</c:v>
                </c:pt>
                <c:pt idx="4">
                  <c:v>第25年</c:v>
                </c:pt>
                <c:pt idx="5">
                  <c:v>第30年</c:v>
                </c:pt>
              </c:strCache>
            </c:strRef>
          </c:cat>
          <c:val>
            <c:numRef>
              <c:f>{62500,150000,204375,270000,280128,289350}</c:f>
              <c:numCache>
                <c:formatCode>General</c:formatCode>
                <c:ptCount val="6"/>
                <c:pt idx="0">
                  <c:v>62500</c:v>
                </c:pt>
                <c:pt idx="1">
                  <c:v>150000</c:v>
                </c:pt>
                <c:pt idx="2">
                  <c:v>204375</c:v>
                </c:pt>
                <c:pt idx="3">
                  <c:v>270000</c:v>
                </c:pt>
                <c:pt idx="4">
                  <c:v>280128</c:v>
                </c:pt>
                <c:pt idx="5">
                  <c:v>289350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友邦保证现金价值</c:f>
              <c:strCache>
                <c:ptCount val="1"/>
                <c:pt idx="0">
                  <c:v>友邦保证现金价值</c:v>
                </c:pt>
              </c:strCache>
            </c:strRef>
          </c:tx>
          <c:marker>
            <c:symbol val="none"/>
          </c:marker>
          <c:dLbls>
            <c:delete val="1"/>
          </c:dLbls>
          <c:cat>
            <c:strRef>
              <c:f>{"第5年","第10年","第15年","第20年","第25年","第30年"}</c:f>
              <c:strCache>
                <c:ptCount val="6"/>
                <c:pt idx="0">
                  <c:v>第5年</c:v>
                </c:pt>
                <c:pt idx="1">
                  <c:v>第10年</c:v>
                </c:pt>
                <c:pt idx="2">
                  <c:v>第15年</c:v>
                </c:pt>
                <c:pt idx="3">
                  <c:v>第20年</c:v>
                </c:pt>
                <c:pt idx="4">
                  <c:v>第25年</c:v>
                </c:pt>
                <c:pt idx="5">
                  <c:v>第30年</c:v>
                </c:pt>
              </c:strCache>
            </c:strRef>
          </c:cat>
          <c:val>
            <c:numRef>
              <c:f>{70697,157275,182377,253074,255636,258197}</c:f>
              <c:numCache>
                <c:formatCode>General</c:formatCode>
                <c:ptCount val="6"/>
                <c:pt idx="0">
                  <c:v>70697</c:v>
                </c:pt>
                <c:pt idx="1">
                  <c:v>157275</c:v>
                </c:pt>
                <c:pt idx="2">
                  <c:v>182377</c:v>
                </c:pt>
                <c:pt idx="3">
                  <c:v>253074</c:v>
                </c:pt>
                <c:pt idx="4">
                  <c:v>255636</c:v>
                </c:pt>
                <c:pt idx="5">
                  <c:v>258197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1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7DEE3"/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50112"/>
        <c:crosses val="autoZero"/>
        <c:crossBetween val="between"/>
      </c:valAx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a74e734d-bd52-4695-8578-06cd7eda8df0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保证现金价值</c:f>
              <c:strCache>
                <c:ptCount val="1"/>
                <c:pt idx="0">
                  <c:v>保证现金价值</c:v>
                </c:pt>
              </c:strCache>
            </c:strRef>
          </c:tx>
          <c:spPr>
            <a:solidFill>
              <a:srgbClr val="2D6F9F"/>
            </a:solidFill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{"宏利","友邦"}</c:f>
              <c:strCache>
                <c:ptCount val="2"/>
                <c:pt idx="0">
                  <c:v>宏利</c:v>
                </c:pt>
                <c:pt idx="1">
                  <c:v>友邦</c:v>
                </c:pt>
              </c:strCache>
            </c:strRef>
          </c:cat>
          <c:val>
            <c:numRef>
              <c:f>{289350,258197}</c:f>
              <c:numCache>
                <c:formatCode>General</c:formatCode>
                <c:ptCount val="2"/>
                <c:pt idx="0">
                  <c:v>289350</c:v>
                </c:pt>
                <c:pt idx="1">
                  <c:v>258197</c:v>
                </c:pt>
              </c:numCache>
            </c:numRef>
          </c:val>
        </c:ser>
        <c:ser>
          <c:idx val="1"/>
          <c:order val="1"/>
          <c:tx>
            <c:strRef>
              <c:f>非保证部分</c:f>
              <c:strCache>
                <c:ptCount val="1"/>
                <c:pt idx="0">
                  <c:v>非保证部分</c:v>
                </c:pt>
              </c:strCache>
            </c:strRef>
          </c:tx>
          <c:spPr>
            <a:solidFill>
              <a:srgbClr val="B88938"/>
            </a:solidFill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{"宏利","友邦"}</c:f>
              <c:strCache>
                <c:ptCount val="2"/>
                <c:pt idx="0">
                  <c:v>宏利</c:v>
                </c:pt>
                <c:pt idx="1">
                  <c:v>友邦</c:v>
                </c:pt>
              </c:strCache>
            </c:strRef>
          </c:cat>
          <c:val>
            <c:numRef>
              <c:f>{1014022,1205498}</c:f>
              <c:numCache>
                <c:formatCode>General</c:formatCode>
                <c:ptCount val="2"/>
                <c:pt idx="0">
                  <c:v>1014022</c:v>
                </c:pt>
                <c:pt idx="1">
                  <c:v>1205498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7DEE3"/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50112"/>
        <c:crosses val="autoZero"/>
        <c:crossBetween val="between"/>
      </c:valAx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520b598-649f-4d85-ac0d-ebd775051d1f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第5年总值占累计保费</c:f>
              <c:strCache>
                <c:ptCount val="1"/>
                <c:pt idx="0">
                  <c:v>第5年总值占累计保费</c:v>
                </c:pt>
              </c:strCache>
            </c:strRef>
          </c:tx>
          <c:spPr>
            <a:solidFill>
              <a:srgbClr val="2D6F9F"/>
            </a:solidFill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{"宏利","友邦"}</c:f>
              <c:strCache>
                <c:ptCount val="2"/>
                <c:pt idx="0">
                  <c:v>宏利</c:v>
                </c:pt>
                <c:pt idx="1">
                  <c:v>友邦</c:v>
                </c:pt>
              </c:strCache>
            </c:strRef>
          </c:cat>
          <c:val>
            <c:numRef>
              <c:f>{61.2,47}</c:f>
              <c:numCache>
                <c:formatCode>General</c:formatCode>
                <c:ptCount val="2"/>
                <c:pt idx="0">
                  <c:v>61.2</c:v>
                </c:pt>
                <c:pt idx="1">
                  <c:v>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7DEE3"/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50112"/>
        <c:crosses val="autoZero"/>
        <c:crossBetween val="between"/>
      </c:valAx>
    </c:plotArea>
    <c:plotVisOnly val="1"/>
    <c:dispBlanksAs val="gap"/>
    <c:showDLblsOverMax val="0"/>
    <c:extLst>
      <c:ext uri="{0b15fc19-7d7d-44ad-8c2d-2c3a37ce22c3}">
        <chartProps xmlns="https://web.wps.cn/et/2018/main" chartId="{c3aa6f41-6642-41bb-9b5c-b71e91045272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宏利「宏挚传承保障计划」正式利益演示：35岁男性、非吸烟、美元、5年缴，每年US$50,000。</a:t>
            </a:r>
          </a:p>
          <a:p>
            <a:r>
              <a:t>- 数据取自退保价值及身故赔偿表；演示总退保价值包含非保证终期红利。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友邦「财富盈活储蓄保险计划」正式利益演示：35岁男性、非吸烟、美元、5年缴，每年US$50,000。</a:t>
            </a:r>
          </a:p>
          <a:p>
            <a:r>
              <a:t>- 数据取自详细退保价值表；演示总退保价值包含非保证复归红利及终期分红。</a:t>
            </a:r>
          </a:p>
          <a:p>
            <a:r>
              <a:t>- 当前双方案资料为不提领路径，未加入未经正式演示支持的提领数字。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" name="矩形 10"/>
          <p:cNvSpPr>
            <a:spLocks noGrp="1"/>
          </p:cNvSpPr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8858250" y="0"/>
            <a:ext cx="3333750" cy="68580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5905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1">
                <a:solidFill>
                  <a:srgbClr val="B88938"/>
                </a:solidFill>
              </a:defRPr>
            </a:pPr>
            <a:r>
              <a:rPr sz="1125" b="1">
                <a:solidFill>
                  <a:srgbClr val="B88938"/>
                </a:solidFill>
              </a:rPr>
              <a:t>专业客户建议书 · 决策版</a:t>
            </a:r>
            <a:endParaRPr sz="1125" b="1">
              <a:solidFill>
                <a:srgbClr val="B88938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524000"/>
            <a:ext cx="7620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3900" b="1">
                <a:solidFill>
                  <a:srgbClr val="102A43"/>
                </a:solidFill>
              </a:defRPr>
            </a:pPr>
            <a:r>
              <a:rPr sz="3900" b="1">
                <a:solidFill>
                  <a:srgbClr val="102A43"/>
                </a:solidFill>
              </a:rPr>
              <a:t>双储蓄险可视化对比</a:t>
            </a:r>
            <a:endParaRPr sz="3900" b="1">
              <a:solidFill>
                <a:srgbClr val="102A43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3181350"/>
            <a:ext cx="7524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0">
                <a:solidFill>
                  <a:srgbClr val="65717D"/>
                </a:solidFill>
              </a:defRPr>
            </a:pPr>
            <a:r>
              <a:rPr sz="1725" b="0">
                <a:solidFill>
                  <a:srgbClr val="65717D"/>
                </a:solidFill>
              </a:rPr>
              <a:t>宏利「宏挚传承」 × 友邦「财富盈活」</a:t>
            </a:r>
            <a:endParaRPr sz="1725" b="0">
              <a:solidFill>
                <a:srgbClr val="65717D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4210050"/>
            <a:ext cx="1047750" cy="4762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4495800"/>
            <a:ext cx="5715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212B"/>
                </a:solidFill>
              </a:defRPr>
            </a:pPr>
            <a:r>
              <a:rPr sz="1200" b="1">
                <a:solidFill>
                  <a:srgbClr val="17212B"/>
                </a:solidFill>
              </a:rPr>
              <a:t>基于正式计划书数据整理</a:t>
            </a:r>
            <a:endParaRPr sz="1200" b="1">
              <a:solidFill>
                <a:srgbClr val="17212B"/>
              </a:solidFill>
            </a:endParaRPr>
          </a:p>
          <a:p>
            <a:pPr algn="l">
              <a:buNone/>
              <a:defRPr sz="1200" b="1">
                <a:solidFill>
                  <a:srgbClr val="17212B"/>
                </a:solidFill>
              </a:defRPr>
            </a:pPr>
            <a:r>
              <a:rPr sz="1200" b="1">
                <a:solidFill>
                  <a:srgbClr val="17212B"/>
                </a:solidFill>
              </a:rPr>
              <a:t>保证与非保证利益分开说明</a:t>
            </a:r>
            <a:endParaRPr sz="1200" b="1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9277350" y="10477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BAC8D3"/>
                </a:solidFill>
              </a:defRPr>
            </a:pPr>
            <a:r>
              <a:rPr sz="1050" b="1">
                <a:solidFill>
                  <a:srgbClr val="BAC8D3"/>
                </a:solidFill>
              </a:rPr>
              <a:t>方案摘要</a:t>
            </a:r>
            <a:endParaRPr sz="1050" b="1">
              <a:solidFill>
                <a:srgbClr val="BAC8D3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277350" y="1466850"/>
            <a:ext cx="2190750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一眼看趋势</a:t>
            </a:r>
            <a:endParaRPr sz="1875" b="1">
              <a:solidFill>
                <a:srgbClr val="FFFFFF"/>
              </a:solidFill>
            </a:endParaRPr>
          </a:p>
          <a:p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一眼看结构</a:t>
            </a:r>
            <a:endParaRPr sz="1875" b="1">
              <a:solidFill>
                <a:srgbClr val="FFFFFF"/>
              </a:solidFill>
            </a:endParaRPr>
          </a:p>
          <a:p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一眼看适配</a:t>
            </a:r>
            <a:endParaRPr sz="1875" b="1">
              <a:solidFill>
                <a:srgbClr val="FFFFFF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09600" y="6191250"/>
            <a:ext cx="381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0">
                <a:solidFill>
                  <a:srgbClr val="65717D"/>
                </a:solidFill>
              </a:defRPr>
            </a:pPr>
            <a:r>
              <a:rPr sz="975" b="0">
                <a:solidFill>
                  <a:srgbClr val="65717D"/>
                </a:solidFill>
              </a:rPr>
              <a:t>客户建议书｜2026.07</a:t>
            </a:r>
            <a:endParaRPr sz="975" b="0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5" name="矩形 44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功能矩阵把“有功能”改成“是否解决您的问题”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同类名称不代表条款、申请条件与价值影响完全相同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981200"/>
            <a:ext cx="2305050" cy="4191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723900" y="1981200"/>
            <a:ext cx="2076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客户问题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3067050" y="1981200"/>
            <a:ext cx="4019550" cy="4191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3181350" y="1981200"/>
            <a:ext cx="3790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宏挚传承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239000" y="1981200"/>
            <a:ext cx="4343400" cy="4191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7353300" y="1981200"/>
            <a:ext cx="4114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财富盈活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09600" y="2400300"/>
            <a:ext cx="2305050" cy="628650"/>
          </a:xfrm>
          <a:prstGeom prst="rect">
            <a:avLst/>
          </a:prstGeom>
          <a:solidFill>
            <a:srgbClr val="EAF1F5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723900" y="2457450"/>
            <a:ext cx="2076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102A43"/>
                </a:solidFill>
              </a:defRPr>
            </a:pPr>
            <a:r>
              <a:rPr sz="1275" b="1">
                <a:solidFill>
                  <a:srgbClr val="102A43"/>
                </a:solidFill>
              </a:rPr>
              <a:t>需要定期提款</a:t>
            </a:r>
            <a:endParaRPr sz="1275" b="1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3067050" y="2400300"/>
            <a:ext cx="4019550" cy="628650"/>
          </a:xfrm>
          <a:prstGeom prst="rect">
            <a:avLst/>
          </a:prstGeom>
          <a:solidFill>
            <a:srgbClr val="EAF1F5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3181350" y="2457450"/>
            <a:ext cx="37909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无忧选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7239000" y="2400300"/>
            <a:ext cx="4343400" cy="628650"/>
          </a:xfrm>
          <a:prstGeom prst="rect">
            <a:avLst/>
          </a:prstGeom>
          <a:solidFill>
            <a:srgbClr val="EAF1F5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7353300" y="2457450"/>
            <a:ext cx="41148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灵活提取选项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09600" y="3028950"/>
            <a:ext cx="2305050" cy="62865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723900" y="3086100"/>
            <a:ext cx="2076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102A43"/>
                </a:solidFill>
              </a:defRPr>
            </a:pPr>
            <a:r>
              <a:rPr sz="1275" b="1">
                <a:solidFill>
                  <a:srgbClr val="102A43"/>
                </a:solidFill>
              </a:rPr>
              <a:t>希望管理红利</a:t>
            </a:r>
            <a:endParaRPr sz="1275" b="1">
              <a:solidFill>
                <a:srgbClr val="102A43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3067050" y="3028950"/>
            <a:ext cx="4019550" cy="62865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3181350" y="3086100"/>
            <a:ext cx="37909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终期红利锁定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7239000" y="3028950"/>
            <a:ext cx="4343400" cy="62865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7353300" y="3086100"/>
            <a:ext cx="41148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红利及分红锁定／解锁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3657600"/>
            <a:ext cx="2305050" cy="628650"/>
          </a:xfrm>
          <a:prstGeom prst="rect">
            <a:avLst/>
          </a:prstGeom>
          <a:solidFill>
            <a:srgbClr val="EAF1F5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723900" y="3714750"/>
            <a:ext cx="2076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102A43"/>
                </a:solidFill>
              </a:defRPr>
            </a:pPr>
            <a:r>
              <a:rPr sz="1275" b="1">
                <a:solidFill>
                  <a:srgbClr val="102A43"/>
                </a:solidFill>
              </a:rPr>
              <a:t>未来可能换币种</a:t>
            </a:r>
            <a:endParaRPr sz="1275" b="1">
              <a:solidFill>
                <a:srgbClr val="102A43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3067050" y="3657600"/>
            <a:ext cx="4019550" cy="628650"/>
          </a:xfrm>
          <a:prstGeom prst="rect">
            <a:avLst/>
          </a:prstGeom>
          <a:solidFill>
            <a:srgbClr val="EAF1F5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3181350" y="3714750"/>
            <a:ext cx="37909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第3年起可申请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7239000" y="3657600"/>
            <a:ext cx="4343400" cy="628650"/>
          </a:xfrm>
          <a:prstGeom prst="rect">
            <a:avLst/>
          </a:prstGeom>
          <a:solidFill>
            <a:srgbClr val="EAF1F5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7353300" y="3714750"/>
            <a:ext cx="41148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设货币转换选项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609600" y="4286250"/>
            <a:ext cx="2305050" cy="62865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723900" y="4343400"/>
            <a:ext cx="2076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102A43"/>
                </a:solidFill>
              </a:defRPr>
            </a:pPr>
            <a:r>
              <a:rPr sz="1275" b="1">
                <a:solidFill>
                  <a:srgbClr val="102A43"/>
                </a:solidFill>
              </a:rPr>
              <a:t>需要跨代传承</a:t>
            </a:r>
            <a:endParaRPr sz="1275" b="1">
              <a:solidFill>
                <a:srgbClr val="102A43"/>
              </a:solidFill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3067050" y="4286250"/>
            <a:ext cx="4019550" cy="62865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3181350" y="4343400"/>
            <a:ext cx="37909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后备受保人、承继人、分拆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7239000" y="4286250"/>
            <a:ext cx="4343400" cy="62865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7353300" y="4343400"/>
            <a:ext cx="41148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未来心愿、受益人灵活、分拆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609600" y="4914900"/>
            <a:ext cx="2305050" cy="628650"/>
          </a:xfrm>
          <a:prstGeom prst="rect">
            <a:avLst/>
          </a:prstGeom>
          <a:solidFill>
            <a:srgbClr val="EAF1F5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723900" y="4972050"/>
            <a:ext cx="2076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102A43"/>
                </a:solidFill>
              </a:defRPr>
            </a:pPr>
            <a:r>
              <a:rPr sz="1275" b="1">
                <a:solidFill>
                  <a:srgbClr val="102A43"/>
                </a:solidFill>
              </a:rPr>
              <a:t>重视简单结构</a:t>
            </a:r>
            <a:endParaRPr sz="1275" b="1">
              <a:solidFill>
                <a:srgbClr val="102A43"/>
              </a:solidFill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3067050" y="4914900"/>
            <a:ext cx="4019550" cy="628650"/>
          </a:xfrm>
          <a:prstGeom prst="rect">
            <a:avLst/>
          </a:prstGeom>
          <a:solidFill>
            <a:srgbClr val="EAF1F5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3181350" y="4972050"/>
            <a:ext cx="37909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单一非保证终期红利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7239000" y="4914900"/>
            <a:ext cx="4343400" cy="628650"/>
          </a:xfrm>
          <a:prstGeom prst="rect">
            <a:avLst/>
          </a:prstGeom>
          <a:solidFill>
            <a:srgbClr val="EAF1F5"/>
          </a:solidFill>
          <a:ln w="9525">
            <a:solidFill>
              <a:srgbClr val="D7DEE3"/>
            </a:solidFill>
            <a:prstDash val="solid"/>
          </a:ln>
        </p:spPr>
      </p:sp>
      <p:sp>
        <p:nvSpPr>
          <p:cNvPr id="39" name="矩形 38"/>
          <p:cNvSpPr>
            <a:spLocks noGrp="1"/>
          </p:cNvSpPr>
          <p:nvPr/>
        </p:nvSpPr>
        <p:spPr>
          <a:xfrm>
            <a:off x="7353300" y="4972050"/>
            <a:ext cx="41148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两类非保证红利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40" name="矩形 39"/>
          <p:cNvSpPr>
            <a:spLocks noGrp="1"/>
          </p:cNvSpPr>
          <p:nvPr/>
        </p:nvSpPr>
        <p:spPr>
          <a:xfrm>
            <a:off x="609600" y="5676900"/>
            <a:ext cx="10972800" cy="32385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819150" y="5676900"/>
            <a:ext cx="105537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功能只有在客户会使用、理解限制且愿意管理时，才构成真实优势。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42" name="矩形 41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功能以正式产品手册与保单条款为准。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10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9" name="矩形 28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目标年份决定比较重点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不要用第30年的结果回答第10年或第20年的资金目标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2133600"/>
            <a:ext cx="180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950" b="1">
                <a:solidFill>
                  <a:srgbClr val="102A43"/>
                </a:solidFill>
              </a:defRPr>
            </a:pPr>
            <a:r>
              <a:rPr sz="1950" b="1">
                <a:solidFill>
                  <a:srgbClr val="102A43"/>
                </a:solidFill>
              </a:rPr>
              <a:t>5年</a:t>
            </a:r>
            <a:endParaRPr sz="1950" b="1">
              <a:solidFill>
                <a:srgbClr val="102A43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667000"/>
            <a:ext cx="1809750" cy="47625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895600"/>
            <a:ext cx="1809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17212B"/>
                </a:solidFill>
              </a:defRPr>
            </a:pPr>
            <a:r>
              <a:rPr sz="1275" b="1">
                <a:solidFill>
                  <a:srgbClr val="17212B"/>
                </a:solidFill>
              </a:rPr>
              <a:t>宏利演示值较高</a:t>
            </a:r>
            <a:endParaRPr sz="1275" b="1">
              <a:solidFill>
                <a:srgbClr val="17212B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3600450"/>
            <a:ext cx="1809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两者均不适合短期退出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2800350" y="2133600"/>
            <a:ext cx="180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950" b="1">
                <a:solidFill>
                  <a:srgbClr val="102A43"/>
                </a:solidFill>
              </a:defRPr>
            </a:pPr>
            <a:r>
              <a:rPr sz="1950" b="1">
                <a:solidFill>
                  <a:srgbClr val="102A43"/>
                </a:solidFill>
              </a:rPr>
              <a:t>10年</a:t>
            </a:r>
            <a:endParaRPr sz="1950" b="1">
              <a:solidFill>
                <a:srgbClr val="102A43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2800350" y="2667000"/>
            <a:ext cx="1809750" cy="47625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2800350" y="2895600"/>
            <a:ext cx="1809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17212B"/>
                </a:solidFill>
              </a:defRPr>
            </a:pPr>
            <a:r>
              <a:rPr sz="1275" b="1">
                <a:solidFill>
                  <a:srgbClr val="17212B"/>
                </a:solidFill>
              </a:rPr>
              <a:t>宏利演示值略高</a:t>
            </a:r>
            <a:endParaRPr sz="1275" b="1">
              <a:solidFill>
                <a:srgbClr val="17212B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2800350" y="3600450"/>
            <a:ext cx="1809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友邦保证值略高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991100" y="2133600"/>
            <a:ext cx="180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950" b="1">
                <a:solidFill>
                  <a:srgbClr val="102A43"/>
                </a:solidFill>
              </a:defRPr>
            </a:pPr>
            <a:r>
              <a:rPr sz="1950" b="1">
                <a:solidFill>
                  <a:srgbClr val="102A43"/>
                </a:solidFill>
              </a:rPr>
              <a:t>20年</a:t>
            </a:r>
            <a:endParaRPr sz="1950" b="1">
              <a:solidFill>
                <a:srgbClr val="102A43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991100" y="2667000"/>
            <a:ext cx="1809750" cy="47625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4991100" y="2895600"/>
            <a:ext cx="1809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17212B"/>
                </a:solidFill>
              </a:defRPr>
            </a:pPr>
            <a:r>
              <a:rPr sz="1275" b="1">
                <a:solidFill>
                  <a:srgbClr val="17212B"/>
                </a:solidFill>
              </a:rPr>
              <a:t>宏利演示与保证均略高</a:t>
            </a:r>
            <a:endParaRPr sz="1275" b="1">
              <a:solidFill>
                <a:srgbClr val="17212B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4991100" y="3600450"/>
            <a:ext cx="1809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差距仍较小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7181850" y="2133600"/>
            <a:ext cx="180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950" b="1">
                <a:solidFill>
                  <a:srgbClr val="B88938"/>
                </a:solidFill>
              </a:defRPr>
            </a:pPr>
            <a:r>
              <a:rPr sz="1950" b="1">
                <a:solidFill>
                  <a:srgbClr val="B88938"/>
                </a:solidFill>
              </a:rPr>
              <a:t>25年</a:t>
            </a:r>
            <a:endParaRPr sz="1950" b="1">
              <a:solidFill>
                <a:srgbClr val="B88938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7181850" y="2667000"/>
            <a:ext cx="1809750" cy="4762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7181850" y="2895600"/>
            <a:ext cx="1809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17212B"/>
                </a:solidFill>
              </a:defRPr>
            </a:pPr>
            <a:r>
              <a:rPr sz="1275" b="1">
                <a:solidFill>
                  <a:srgbClr val="17212B"/>
                </a:solidFill>
              </a:rPr>
              <a:t>友邦演示总值反超</a:t>
            </a:r>
            <a:endParaRPr sz="1275" b="1">
              <a:solidFill>
                <a:srgbClr val="17212B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7181850" y="3600450"/>
            <a:ext cx="1809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宏利保证值仍较高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9372600" y="2133600"/>
            <a:ext cx="180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950" b="1">
                <a:solidFill>
                  <a:srgbClr val="B88938"/>
                </a:solidFill>
              </a:defRPr>
            </a:pPr>
            <a:r>
              <a:rPr sz="1950" b="1">
                <a:solidFill>
                  <a:srgbClr val="B88938"/>
                </a:solidFill>
              </a:rPr>
              <a:t>30年</a:t>
            </a:r>
            <a:endParaRPr sz="1950" b="1">
              <a:solidFill>
                <a:srgbClr val="B88938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9372600" y="2667000"/>
            <a:ext cx="1809750" cy="4762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9372600" y="2895600"/>
            <a:ext cx="1809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17212B"/>
                </a:solidFill>
              </a:defRPr>
            </a:pPr>
            <a:r>
              <a:rPr sz="1275" b="1">
                <a:solidFill>
                  <a:srgbClr val="17212B"/>
                </a:solidFill>
              </a:rPr>
              <a:t>友邦演示总值较高</a:t>
            </a:r>
            <a:endParaRPr sz="1275" b="1">
              <a:solidFill>
                <a:srgbClr val="17212B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9372600" y="3600450"/>
            <a:ext cx="1809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宏利保证值较高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09600" y="4953000"/>
            <a:ext cx="10972800" cy="6858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857250" y="5105400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102A43"/>
                </a:solidFill>
              </a:defRPr>
            </a:pPr>
            <a:r>
              <a:rPr sz="1350" b="1">
                <a:solidFill>
                  <a:srgbClr val="102A43"/>
                </a:solidFill>
              </a:rPr>
              <a:t>先确定客户真正使用资金的年份，再比较该年份的保证价值、演示价值和提款后剩余价值。</a:t>
            </a:r>
            <a:endParaRPr sz="1350" b="1">
              <a:solidFill>
                <a:srgbClr val="102A43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时间节点来自两份同口径利益演示。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11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不同优先级会导向不同选择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这不是产品排名，而是目标与产品结构的匹配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20955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B88938"/>
                </a:solidFill>
              </a:defRPr>
            </a:pPr>
            <a:r>
              <a:rPr sz="1650" b="1">
                <a:solidFill>
                  <a:srgbClr val="B88938"/>
                </a:solidFill>
              </a:rPr>
              <a:t>01</a:t>
            </a:r>
            <a:endParaRPr sz="1650" b="1">
              <a:solidFill>
                <a:srgbClr val="B88938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371600" y="2095500"/>
            <a:ext cx="25527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前中期演示价值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4114800" y="20955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2D6F9F"/>
                </a:solidFill>
              </a:defRPr>
            </a:pPr>
            <a:r>
              <a:rPr sz="1425" b="1">
                <a:solidFill>
                  <a:srgbClr val="2D6F9F"/>
                </a:solidFill>
              </a:rPr>
              <a:t>偏向宏利</a:t>
            </a:r>
            <a:endParaRPr sz="1425" b="1">
              <a:solidFill>
                <a:srgbClr val="2D6F9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153150" y="2095500"/>
            <a:ext cx="4762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第5、10、15、20年较高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04850" y="29337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B88938"/>
                </a:solidFill>
              </a:defRPr>
            </a:pPr>
            <a:r>
              <a:rPr sz="1650" b="1">
                <a:solidFill>
                  <a:srgbClr val="B88938"/>
                </a:solidFill>
              </a:rPr>
              <a:t>02</a:t>
            </a:r>
            <a:endParaRPr sz="1650" b="1">
              <a:solidFill>
                <a:srgbClr val="B88938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371600" y="2933700"/>
            <a:ext cx="25527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第25年后演示增长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4114800" y="29337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B88938"/>
                </a:solidFill>
              </a:defRPr>
            </a:pPr>
            <a:r>
              <a:rPr sz="1425" b="1">
                <a:solidFill>
                  <a:srgbClr val="B88938"/>
                </a:solidFill>
              </a:rPr>
              <a:t>偏向友邦</a:t>
            </a:r>
            <a:endParaRPr sz="1425" b="1">
              <a:solidFill>
                <a:srgbClr val="B88938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153150" y="2933700"/>
            <a:ext cx="4762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第25、30年较高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704850" y="3771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B88938"/>
                </a:solidFill>
              </a:defRPr>
            </a:pPr>
            <a:r>
              <a:rPr sz="1650" b="1">
                <a:solidFill>
                  <a:srgbClr val="B88938"/>
                </a:solidFill>
              </a:rPr>
              <a:t>03</a:t>
            </a:r>
            <a:endParaRPr sz="1650" b="1">
              <a:solidFill>
                <a:srgbClr val="B88938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371600" y="3771900"/>
            <a:ext cx="25527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第30年保证底层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114800" y="37719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2D6F9F"/>
                </a:solidFill>
              </a:defRPr>
            </a:pPr>
            <a:r>
              <a:rPr sz="1425" b="1">
                <a:solidFill>
                  <a:srgbClr val="2D6F9F"/>
                </a:solidFill>
              </a:rPr>
              <a:t>偏向宏利</a:t>
            </a:r>
            <a:endParaRPr sz="1425" b="1">
              <a:solidFill>
                <a:srgbClr val="2D6F9F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153150" y="3771900"/>
            <a:ext cx="4762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US$289,350 vs US$258,197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704850" y="46101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B88938"/>
                </a:solidFill>
              </a:defRPr>
            </a:pPr>
            <a:r>
              <a:rPr sz="1650" b="1">
                <a:solidFill>
                  <a:srgbClr val="B88938"/>
                </a:solidFill>
              </a:rPr>
              <a:t>04</a:t>
            </a:r>
            <a:endParaRPr sz="1650" b="1">
              <a:solidFill>
                <a:srgbClr val="B88938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371600" y="4610100"/>
            <a:ext cx="25527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复杂传承功能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4114800" y="46101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B88938"/>
                </a:solidFill>
              </a:defRPr>
            </a:pPr>
            <a:r>
              <a:rPr sz="1425" b="1">
                <a:solidFill>
                  <a:srgbClr val="B88938"/>
                </a:solidFill>
              </a:rPr>
              <a:t>重点核对友邦</a:t>
            </a:r>
            <a:endParaRPr sz="1425" b="1">
              <a:solidFill>
                <a:srgbClr val="B88938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153150" y="4610100"/>
            <a:ext cx="4762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功能更多，但须确认实际需要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1371600" y="5562600"/>
            <a:ext cx="9544050" cy="3810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1619250" y="558165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102A43"/>
                </a:solidFill>
              </a:defRPr>
            </a:pPr>
            <a:r>
              <a:rPr sz="1350" b="1">
                <a:solidFill>
                  <a:srgbClr val="102A43"/>
                </a:solidFill>
              </a:rPr>
              <a:t>如计划提款，必须另行比较两份“提款后利益演示”。</a:t>
            </a:r>
            <a:endParaRPr sz="1350" b="1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适配结论仅针对本次35岁、5年缴、年缴US$50,000示例。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12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提款会改变后面的每一张图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部分提取、贷款、锁定或币种转换都会影响未来价值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2209800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102A43"/>
                </a:solidFill>
              </a:defRPr>
            </a:pPr>
            <a:r>
              <a:rPr sz="1575" b="1">
                <a:solidFill>
                  <a:srgbClr val="102A43"/>
                </a:solidFill>
              </a:rPr>
              <a:t>不操作</a:t>
            </a:r>
            <a:endParaRPr sz="1575" b="1">
              <a:solidFill>
                <a:srgbClr val="102A43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647950"/>
            <a:ext cx="2324100" cy="2857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876550"/>
            <a:ext cx="23241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212B"/>
                </a:solidFill>
              </a:defRPr>
            </a:pPr>
            <a:r>
              <a:rPr sz="1200" b="1">
                <a:solidFill>
                  <a:srgbClr val="17212B"/>
                </a:solidFill>
              </a:rPr>
              <a:t>保留当前演示路径</a:t>
            </a:r>
            <a:endParaRPr sz="1200" b="1">
              <a:solidFill>
                <a:srgbClr val="17212B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3619500"/>
            <a:ext cx="23241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仍须承担非保证利益波动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3352800" y="2209800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102A43"/>
                </a:solidFill>
              </a:defRPr>
            </a:pPr>
            <a:r>
              <a:rPr sz="1575" b="1">
                <a:solidFill>
                  <a:srgbClr val="102A43"/>
                </a:solidFill>
              </a:rPr>
              <a:t>计划提款</a:t>
            </a:r>
            <a:endParaRPr sz="1575" b="1">
              <a:solidFill>
                <a:srgbClr val="102A43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3352800" y="2647950"/>
            <a:ext cx="2324100" cy="2857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3352800" y="2876550"/>
            <a:ext cx="23241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212B"/>
                </a:solidFill>
              </a:defRPr>
            </a:pPr>
            <a:r>
              <a:rPr sz="1200" b="1">
                <a:solidFill>
                  <a:srgbClr val="17212B"/>
                </a:solidFill>
              </a:rPr>
              <a:t>获得目标现金流</a:t>
            </a:r>
            <a:endParaRPr sz="1200" b="1">
              <a:solidFill>
                <a:srgbClr val="17212B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3352800" y="3619500"/>
            <a:ext cx="23241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未来现金价值及身故利益可能下降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096000" y="2209800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102A43"/>
                </a:solidFill>
              </a:defRPr>
            </a:pPr>
            <a:r>
              <a:rPr sz="1575" b="1">
                <a:solidFill>
                  <a:srgbClr val="102A43"/>
                </a:solidFill>
              </a:rPr>
              <a:t>保单贷款</a:t>
            </a:r>
            <a:endParaRPr sz="1575" b="1">
              <a:solidFill>
                <a:srgbClr val="102A43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096000" y="2647950"/>
            <a:ext cx="2324100" cy="2857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6096000" y="2876550"/>
            <a:ext cx="23241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212B"/>
                </a:solidFill>
              </a:defRPr>
            </a:pPr>
            <a:r>
              <a:rPr sz="1200" b="1">
                <a:solidFill>
                  <a:srgbClr val="17212B"/>
                </a:solidFill>
              </a:rPr>
              <a:t>保留保单同时取得流动性</a:t>
            </a:r>
            <a:endParaRPr sz="1200" b="1">
              <a:solidFill>
                <a:srgbClr val="17212B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096000" y="3619500"/>
            <a:ext cx="23241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产生利息并影响最终利益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839200" y="2209800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102A43"/>
                </a:solidFill>
              </a:defRPr>
            </a:pPr>
            <a:r>
              <a:rPr sz="1575" b="1">
                <a:solidFill>
                  <a:srgbClr val="102A43"/>
                </a:solidFill>
              </a:rPr>
              <a:t>币种转换</a:t>
            </a:r>
            <a:endParaRPr sz="1575" b="1">
              <a:solidFill>
                <a:srgbClr val="102A43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839200" y="2647950"/>
            <a:ext cx="2324100" cy="2857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839200" y="2876550"/>
            <a:ext cx="23241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212B"/>
                </a:solidFill>
              </a:defRPr>
            </a:pPr>
            <a:r>
              <a:rPr sz="1200" b="1">
                <a:solidFill>
                  <a:srgbClr val="17212B"/>
                </a:solidFill>
              </a:rPr>
              <a:t>调整未来资产币种</a:t>
            </a:r>
            <a:endParaRPr sz="1200" b="1">
              <a:solidFill>
                <a:srgbClr val="17212B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839200" y="3619500"/>
            <a:ext cx="23241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按当时汇率及新计划规则重算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09600" y="5048250"/>
            <a:ext cx="10972800" cy="59055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838200" y="5162550"/>
            <a:ext cx="10515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任何操作前：分别取得两份最新利益演示，再比较现金流与剩余价值。</a:t>
            </a:r>
            <a:endParaRPr sz="1425" b="1">
              <a:solidFill>
                <a:srgbClr val="FFFFFF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具体操作条件及影响以保单条款和公司最新规则为准。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13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矩形 16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最终建议用四个问题完成选择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看懂图表之后，仍要回到客户真实需求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819150" y="2133600"/>
            <a:ext cx="5143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01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562100" y="2114550"/>
            <a:ext cx="9144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7212B"/>
                </a:solidFill>
              </a:defRPr>
            </a:pPr>
            <a:r>
              <a:rPr sz="1500" b="1">
                <a:solidFill>
                  <a:srgbClr val="17212B"/>
                </a:solidFill>
              </a:rPr>
              <a:t>资金最可能在第几年使用？</a:t>
            </a:r>
            <a:endParaRPr sz="1500" b="1">
              <a:solidFill>
                <a:srgbClr val="17212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819150" y="2876550"/>
            <a:ext cx="5143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02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562100" y="2857500"/>
            <a:ext cx="9144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7212B"/>
                </a:solidFill>
              </a:defRPr>
            </a:pPr>
            <a:r>
              <a:rPr sz="1500" b="1">
                <a:solidFill>
                  <a:srgbClr val="17212B"/>
                </a:solidFill>
              </a:rPr>
              <a:t>最低可接受的保证现金价值是多少？</a:t>
            </a:r>
            <a:endParaRPr sz="1500" b="1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19150" y="3619500"/>
            <a:ext cx="5143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03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562100" y="3600450"/>
            <a:ext cx="9144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7212B"/>
                </a:solidFill>
              </a:defRPr>
            </a:pPr>
            <a:r>
              <a:rPr sz="1500" b="1">
                <a:solidFill>
                  <a:srgbClr val="17212B"/>
                </a:solidFill>
              </a:rPr>
              <a:t>是否真的需要提款、换币或复杂传承功能？</a:t>
            </a:r>
            <a:endParaRPr sz="1500" b="1">
              <a:solidFill>
                <a:srgbClr val="17212B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19150" y="4362450"/>
            <a:ext cx="5143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04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562100" y="4343400"/>
            <a:ext cx="9144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7212B"/>
                </a:solidFill>
              </a:defRPr>
            </a:pPr>
            <a:r>
              <a:rPr sz="1500" b="1">
                <a:solidFill>
                  <a:srgbClr val="17212B"/>
                </a:solidFill>
              </a:rPr>
              <a:t>如果非保证利益下降，计划是否仍能完成核心目标？</a:t>
            </a:r>
            <a:endParaRPr sz="1500" b="1">
              <a:solidFill>
                <a:srgbClr val="17212B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562100" y="5257800"/>
            <a:ext cx="9144000" cy="6858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1809750" y="5410200"/>
            <a:ext cx="86487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选择顺序：目标年份 → 保证底层 → 演示增长 → 功能适配 → 保司资料。</a:t>
            </a:r>
            <a:endParaRPr sz="1425" b="1">
              <a:solidFill>
                <a:srgbClr val="FFFFFF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作出决定前，请阅读两份正式利益演示、产品条款及风险说明。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14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矩形 16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MANULIFE 宏利｜保单摘要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宏挚传承保障计划 · 同一规划节点 · 35岁男性非吸烟 · 5年缴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数据源：宏利正式利益演示；节点仅用于同口径比较，不代表建议领取年龄。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15</a:t>
            </a:r>
            <a:endParaRPr sz="750" b="1">
              <a:solidFill>
                <a:srgbClr val="65717D"/>
              </a:solidFill>
            </a:endParaRPr>
          </a:p>
        </p:txBody>
      </p:sp>
      <p:graphicFrame>
        <p:nvGraphicFramePr>
          <p:cNvPr id="25" name="表格 24"/>
          <p:cNvGraphicFramePr/>
          <p:nvPr/>
        </p:nvGraphicFramePr>
        <p:xfrm>
          <a:off x="609600" y="1466850"/>
          <a:ext cx="10972800" cy="4686300"/>
        </p:xfrm>
        <a:graphic>
          <a:graphicData uri="http://schemas.openxmlformats.org/drawingml/2006/table">
            <a:tbl>
              <a:tblPr/>
              <a:tblGrid>
                <a:gridCol w="876300"/>
                <a:gridCol w="952500"/>
                <a:gridCol w="1571625"/>
                <a:gridCol w="1714500"/>
                <a:gridCol w="3238500"/>
                <a:gridCol w="2619375"/>
              </a:tblGrid>
              <a:tr h="39052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年龄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保单年度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年缴保费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累计已缴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演示总退保价值 (USD)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统一观察节点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36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37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22,500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38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54,338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39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90,683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152,969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5年缴费完成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350,349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526,127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716,025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60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02A43"/>
                          </a:solidFill>
                          <a:latin typeface="Calibri"/>
                          <a:ea typeface="Calibri"/>
                          <a:cs typeface="Calibri"/>
                        </a:rPr>
                        <a:t>958,588</a:t>
                      </a:r>
                      <a:endParaRPr sz="1125" b="1">
                        <a:solidFill>
                          <a:srgbClr val="102A43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02A43"/>
                          </a:solidFill>
                          <a:latin typeface="Calibri"/>
                          <a:ea typeface="Calibri"/>
                          <a:cs typeface="Calibri"/>
                        </a:rPr>
                        <a:t>60岁退休观察</a:t>
                      </a:r>
                      <a:endParaRPr sz="1050" b="1">
                        <a:solidFill>
                          <a:srgbClr val="102A43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65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1,303,372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75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2,585,973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75岁传承观察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矩形 16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AIA 友邦｜保单摘要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财富盈活储蓄保险计划 · 同一规划节点 · 35岁男性非吸烟 · 5年缴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数据源：友邦正式利益演示；节点仅用于同口径比较，不代表建议领取年龄。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16</a:t>
            </a:r>
            <a:endParaRPr sz="750" b="1">
              <a:solidFill>
                <a:srgbClr val="65717D"/>
              </a:solidFill>
            </a:endParaRPr>
          </a:p>
        </p:txBody>
      </p:sp>
      <p:graphicFrame>
        <p:nvGraphicFramePr>
          <p:cNvPr id="25" name="表格 24"/>
          <p:cNvGraphicFramePr/>
          <p:nvPr/>
        </p:nvGraphicFramePr>
        <p:xfrm>
          <a:off x="609600" y="1466850"/>
          <a:ext cx="10972800" cy="4686300"/>
        </p:xfrm>
        <a:graphic>
          <a:graphicData uri="http://schemas.openxmlformats.org/drawingml/2006/table">
            <a:tbl>
              <a:tblPr/>
              <a:tblGrid>
                <a:gridCol w="876300"/>
                <a:gridCol w="952500"/>
                <a:gridCol w="1571625"/>
                <a:gridCol w="1714500"/>
                <a:gridCol w="3238500"/>
                <a:gridCol w="2619375"/>
              </a:tblGrid>
              <a:tr h="39052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年龄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保单年度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年缴保费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累计已缴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演示总退保价值 (USD)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统一观察节点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36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51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37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51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38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25,429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39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63,339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117,567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5年缴费完成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329,831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465,356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693,549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60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02A43"/>
                          </a:solidFill>
                          <a:latin typeface="Calibri"/>
                          <a:ea typeface="Calibri"/>
                          <a:cs typeface="Calibri"/>
                        </a:rPr>
                        <a:t>1,028,462</a:t>
                      </a:r>
                      <a:endParaRPr sz="1125" b="1">
                        <a:solidFill>
                          <a:srgbClr val="102A43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02A43"/>
                          </a:solidFill>
                          <a:latin typeface="Calibri"/>
                          <a:ea typeface="Calibri"/>
                          <a:cs typeface="Calibri"/>
                        </a:rPr>
                        <a:t>60岁退休观察</a:t>
                      </a:r>
                      <a:endParaRPr sz="1050" b="1">
                        <a:solidFill>
                          <a:srgbClr val="102A43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65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1,463,695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75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2,747,557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75岁传承观察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矩形 21"/>
          <p:cNvSpPr>
            <a:spLocks noGrp="1"/>
          </p:cNvSpPr>
          <p:nvPr/>
        </p:nvSpPr>
        <p:spPr>
          <a:xfrm>
            <a:off x="609600" y="666750"/>
            <a:ext cx="7810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重要说明与数据依据</a:t>
            </a:r>
            <a:endParaRPr sz="2925" b="1">
              <a:solidFill>
                <a:srgbClr val="FFFFFF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1314450"/>
            <a:ext cx="762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8E3EC"/>
                </a:solidFill>
              </a:defRPr>
            </a:pPr>
            <a:r>
              <a:rPr sz="1350" b="0">
                <a:solidFill>
                  <a:srgbClr val="D8E3EC"/>
                </a:solidFill>
              </a:rPr>
              <a:t>可视化没有改变任何原始数字或保证属性</a:t>
            </a:r>
            <a:endParaRPr sz="1350" b="0">
              <a:solidFill>
                <a:srgbClr val="D8E3E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924050"/>
            <a:ext cx="10287000" cy="514350"/>
          </a:xfrm>
          <a:prstGeom prst="rect">
            <a:avLst/>
          </a:prstGeom>
          <a:solidFill>
            <a:srgbClr val="173A5E"/>
          </a:solidFill>
          <a:ln w="9525">
            <a:solidFill>
              <a:srgbClr val="315F7D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819150" y="205740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01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466850" y="2019300"/>
            <a:ext cx="9048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共同条件：35岁男性、非吸烟、美元、5年缴、年缴US$50,000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647950"/>
            <a:ext cx="10287000" cy="514350"/>
          </a:xfrm>
          <a:prstGeom prst="rect">
            <a:avLst/>
          </a:prstGeom>
          <a:solidFill>
            <a:srgbClr val="173A5E"/>
          </a:solidFill>
          <a:ln w="9525">
            <a:solidFill>
              <a:srgbClr val="315F7D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19150" y="278130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02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466850" y="2743200"/>
            <a:ext cx="9048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宏利数据：宏挚传承利益演示PDF第1页、第4–5页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09600" y="3371850"/>
            <a:ext cx="10287000" cy="514350"/>
          </a:xfrm>
          <a:prstGeom prst="rect">
            <a:avLst/>
          </a:prstGeom>
          <a:solidFill>
            <a:srgbClr val="173A5E"/>
          </a:solidFill>
          <a:ln w="9525">
            <a:solidFill>
              <a:srgbClr val="315F7D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819150" y="350520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03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466850" y="3467100"/>
            <a:ext cx="9048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友邦数据：财富盈活利益演示PDF第1–2页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09600" y="4095750"/>
            <a:ext cx="10287000" cy="514350"/>
          </a:xfrm>
          <a:prstGeom prst="rect">
            <a:avLst/>
          </a:prstGeom>
          <a:solidFill>
            <a:srgbClr val="173A5E"/>
          </a:solidFill>
          <a:ln w="9525">
            <a:solidFill>
              <a:srgbClr val="315F7D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19150" y="422910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04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1466850" y="4191000"/>
            <a:ext cx="9048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产品功能：宏挚传承产品单张2025年7月版；财富盈活产品手册2026年6月版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09600" y="4819650"/>
            <a:ext cx="10287000" cy="514350"/>
          </a:xfrm>
          <a:prstGeom prst="rect">
            <a:avLst/>
          </a:prstGeom>
          <a:solidFill>
            <a:srgbClr val="173A5E"/>
          </a:solidFill>
          <a:ln w="9525">
            <a:solidFill>
              <a:srgbClr val="315F7D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19150" y="495300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05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466850" y="4914900"/>
            <a:ext cx="9048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所有演示总值均包含非保证利益；提款及其他操作会改变未来价值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09600" y="5772150"/>
            <a:ext cx="1028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D8E3EC"/>
                </a:solidFill>
              </a:defRPr>
            </a:pPr>
            <a:r>
              <a:rPr sz="1275" b="1">
                <a:solidFill>
                  <a:srgbClr val="D8E3EC"/>
                </a:solidFill>
              </a:rPr>
              <a:t>本建议书不构成收益承诺、税务或法律意见。</a:t>
            </a:r>
            <a:endParaRPr sz="1275" b="1">
              <a:solidFill>
                <a:srgbClr val="D8E3EC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资料审核日期：2026-07-24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17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矩形 16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所有客户条件完全一致，差异来自产品本身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35岁男性 · 非吸烟 · 美元 · 5年缴 · 年缴US$50,000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895350" y="2324100"/>
            <a:ext cx="152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00" b="1">
                <a:solidFill>
                  <a:srgbClr val="102A43"/>
                </a:solidFill>
              </a:defRPr>
            </a:pPr>
            <a:r>
              <a:rPr sz="2100" b="1">
                <a:solidFill>
                  <a:srgbClr val="102A43"/>
                </a:solidFill>
              </a:rPr>
              <a:t>宏利</a:t>
            </a:r>
            <a:endParaRPr sz="2100" b="1">
              <a:solidFill>
                <a:srgbClr val="102A43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895350" y="2800350"/>
            <a:ext cx="4095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17212B"/>
                </a:solidFill>
              </a:defRPr>
            </a:pPr>
            <a:r>
              <a:rPr sz="1725" b="1">
                <a:solidFill>
                  <a:srgbClr val="17212B"/>
                </a:solidFill>
              </a:rPr>
              <a:t>宏挚传承保障计划</a:t>
            </a:r>
            <a:endParaRPr sz="1725" b="1">
              <a:solidFill>
                <a:srgbClr val="17212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895350" y="3371850"/>
            <a:ext cx="4095750" cy="47625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95350" y="3676650"/>
            <a:ext cx="40957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65717D"/>
                </a:solidFill>
              </a:defRPr>
            </a:pPr>
            <a:r>
              <a:rPr sz="1350" b="0">
                <a:solidFill>
                  <a:srgbClr val="65717D"/>
                </a:solidFill>
              </a:rPr>
              <a:t>保证现金价值</a:t>
            </a:r>
            <a:endParaRPr sz="1350" b="0">
              <a:solidFill>
                <a:srgbClr val="65717D"/>
              </a:solidFill>
            </a:endParaRPr>
          </a:p>
          <a:p>
            <a:pPr algn="l">
              <a:buNone/>
              <a:defRPr sz="1350" b="0">
                <a:solidFill>
                  <a:srgbClr val="65717D"/>
                </a:solidFill>
              </a:defRPr>
            </a:pPr>
            <a:r>
              <a:rPr sz="1350" b="0">
                <a:solidFill>
                  <a:srgbClr val="65717D"/>
                </a:solidFill>
              </a:rPr>
              <a:t>＋ 非保证终期红利</a:t>
            </a:r>
            <a:endParaRPr sz="1350" b="0">
              <a:solidFill>
                <a:srgbClr val="65717D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438900" y="2324100"/>
            <a:ext cx="152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00" b="1">
                <a:solidFill>
                  <a:srgbClr val="B88938"/>
                </a:solidFill>
              </a:defRPr>
            </a:pPr>
            <a:r>
              <a:rPr sz="2100" b="1">
                <a:solidFill>
                  <a:srgbClr val="B88938"/>
                </a:solidFill>
              </a:rPr>
              <a:t>友邦</a:t>
            </a:r>
            <a:endParaRPr sz="2100" b="1">
              <a:solidFill>
                <a:srgbClr val="B88938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438900" y="2800350"/>
            <a:ext cx="4095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17212B"/>
                </a:solidFill>
              </a:defRPr>
            </a:pPr>
            <a:r>
              <a:rPr sz="1725" b="1">
                <a:solidFill>
                  <a:srgbClr val="17212B"/>
                </a:solidFill>
              </a:rPr>
              <a:t>财富盈活储蓄保险计划</a:t>
            </a:r>
            <a:endParaRPr sz="1725" b="1">
              <a:solidFill>
                <a:srgbClr val="17212B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438900" y="3371850"/>
            <a:ext cx="4095750" cy="4762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438900" y="3676650"/>
            <a:ext cx="40957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65717D"/>
                </a:solidFill>
              </a:defRPr>
            </a:pPr>
            <a:r>
              <a:rPr sz="1350" b="0">
                <a:solidFill>
                  <a:srgbClr val="65717D"/>
                </a:solidFill>
              </a:rPr>
              <a:t>保证现金价值</a:t>
            </a:r>
            <a:endParaRPr sz="1350" b="0">
              <a:solidFill>
                <a:srgbClr val="65717D"/>
              </a:solidFill>
            </a:endParaRPr>
          </a:p>
          <a:p>
            <a:pPr algn="l">
              <a:buNone/>
              <a:defRPr sz="1350" b="0">
                <a:solidFill>
                  <a:srgbClr val="65717D"/>
                </a:solidFill>
              </a:defRPr>
            </a:pPr>
            <a:r>
              <a:rPr sz="1350" b="0">
                <a:solidFill>
                  <a:srgbClr val="65717D"/>
                </a:solidFill>
              </a:rPr>
              <a:t>＋ 非保证复归红利</a:t>
            </a:r>
            <a:endParaRPr sz="1350" b="0">
              <a:solidFill>
                <a:srgbClr val="65717D"/>
              </a:solidFill>
            </a:endParaRPr>
          </a:p>
          <a:p>
            <a:pPr algn="l">
              <a:buNone/>
              <a:defRPr sz="1350" b="0">
                <a:solidFill>
                  <a:srgbClr val="65717D"/>
                </a:solidFill>
              </a:defRPr>
            </a:pPr>
            <a:r>
              <a:rPr sz="1350" b="0">
                <a:solidFill>
                  <a:srgbClr val="65717D"/>
                </a:solidFill>
              </a:rPr>
              <a:t>＋ 非保证终期分红</a:t>
            </a:r>
            <a:endParaRPr sz="1350" b="0">
              <a:solidFill>
                <a:srgbClr val="65717D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371600" y="5162550"/>
            <a:ext cx="9448800" cy="55245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1600200" y="5276850"/>
            <a:ext cx="8991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102A43"/>
                </a:solidFill>
              </a:defRPr>
            </a:pPr>
            <a:r>
              <a:rPr sz="1350" b="1">
                <a:solidFill>
                  <a:srgbClr val="102A43"/>
                </a:solidFill>
              </a:rPr>
              <a:t>同样投入US$250,000，重点比较价值出现的时间、保证比例与功能路径。</a:t>
            </a:r>
            <a:endParaRPr sz="1350" b="1">
              <a:solidFill>
                <a:srgbClr val="102A4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资料来源：两份正式利益演示及官方产品手册。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02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一张图先看结论：第25年开始出现演示价值交叉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宏利前20年略高；友邦在第25与第30年演示总退保价值更高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graphicFrame>
        <p:nvGraphicFramePr>
          <p:cNvPr id="15" name="Chart"/>
          <p:cNvGraphicFramePr/>
          <p:nvPr/>
        </p:nvGraphicFramePr>
        <p:xfrm>
          <a:off x="800100" y="2076450"/>
          <a:ext cx="10382250" cy="352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5" name="矩形 4"/>
          <p:cNvSpPr>
            <a:spLocks noGrp="1"/>
          </p:cNvSpPr>
          <p:nvPr/>
        </p:nvSpPr>
        <p:spPr>
          <a:xfrm>
            <a:off x="7848600" y="5048250"/>
            <a:ext cx="3105150" cy="4953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020050" y="5124450"/>
            <a:ext cx="2762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102A43"/>
                </a:solidFill>
              </a:defRPr>
            </a:pPr>
            <a:r>
              <a:rPr sz="1275" b="1">
                <a:solidFill>
                  <a:srgbClr val="102A43"/>
                </a:solidFill>
              </a:rPr>
              <a:t>交叉区间：第20–25年</a:t>
            </a:r>
            <a:endParaRPr sz="1275" b="1">
              <a:solidFill>
                <a:srgbClr val="102A43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演示总值包含非保证利益，不代表承诺回报。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03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" name="矩形 7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关键年份并排看，差距大小比“谁高谁低”更重要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第30年友邦高约US$160,323；第20年两者仅相差约US$22,476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graphicFrame>
        <p:nvGraphicFramePr>
          <p:cNvPr id="13" name="Chart"/>
          <p:cNvGraphicFramePr/>
          <p:nvPr/>
        </p:nvGraphicFramePr>
        <p:xfrm>
          <a:off x="800100" y="2095500"/>
          <a:ext cx="1038225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5" name="矩形 4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美元；数值均为对应保单年度的演示总退保价值。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04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保证价值的领先方在第15年发生变化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友邦第5、10年略高；宏利从第15年起逐步形成更高保证底层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graphicFrame>
        <p:nvGraphicFramePr>
          <p:cNvPr id="15" name="Chart"/>
          <p:cNvGraphicFramePr/>
          <p:nvPr/>
        </p:nvGraphicFramePr>
        <p:xfrm>
          <a:off x="800100" y="2076450"/>
          <a:ext cx="10382250" cy="352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5" name="矩形 4"/>
          <p:cNvSpPr>
            <a:spLocks noGrp="1"/>
          </p:cNvSpPr>
          <p:nvPr/>
        </p:nvSpPr>
        <p:spPr>
          <a:xfrm>
            <a:off x="7905750" y="5010150"/>
            <a:ext cx="2952750" cy="5524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096250" y="5048250"/>
            <a:ext cx="2571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00" b="1">
                <a:solidFill>
                  <a:srgbClr val="102A43"/>
                </a:solidFill>
              </a:defRPr>
            </a:pPr>
            <a:r>
              <a:rPr sz="1200" b="1">
                <a:solidFill>
                  <a:srgbClr val="102A43"/>
                </a:solidFill>
              </a:rPr>
              <a:t>第30年差额</a:t>
            </a:r>
            <a:endParaRPr sz="1200" b="1">
              <a:solidFill>
                <a:srgbClr val="102A43"/>
              </a:solidFill>
            </a:endParaRPr>
          </a:p>
          <a:p>
            <a:pPr algn="ctr">
              <a:buNone/>
              <a:defRPr sz="1200" b="1">
                <a:solidFill>
                  <a:srgbClr val="102A43"/>
                </a:solidFill>
              </a:defRPr>
            </a:pPr>
            <a:r>
              <a:rPr sz="1200" b="1">
                <a:solidFill>
                  <a:srgbClr val="102A43"/>
                </a:solidFill>
              </a:rPr>
              <a:t>宏利高US$31,153</a:t>
            </a:r>
            <a:endParaRPr sz="1200" b="1">
              <a:solidFill>
                <a:srgbClr val="102A43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保证现金价值不等于已缴保费，也不等于任何时间均可无损取回。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05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" name="矩形 17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第30年的优势来源不同：宏利保证占比更高，友邦非保证空间更大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同一总值应拆开看“保证多少”与“依赖未来分红多少”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graphicFrame>
        <p:nvGraphicFramePr>
          <p:cNvPr id="23" name="Chart"/>
          <p:cNvGraphicFramePr/>
          <p:nvPr/>
        </p:nvGraphicFramePr>
        <p:xfrm>
          <a:off x="914400" y="2095500"/>
          <a:ext cx="7239000" cy="333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5" name="矩形 4"/>
          <p:cNvSpPr>
            <a:spLocks noGrp="1"/>
          </p:cNvSpPr>
          <p:nvPr/>
        </p:nvSpPr>
        <p:spPr>
          <a:xfrm>
            <a:off x="8572500" y="2266950"/>
            <a:ext cx="266700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572500" y="2266950"/>
            <a:ext cx="66675" cy="12192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782050" y="2409825"/>
            <a:ext cx="2266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宏利保证占比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782050" y="2667000"/>
            <a:ext cx="22669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102A43"/>
                </a:solidFill>
              </a:defRPr>
            </a:pPr>
            <a:r>
              <a:rPr sz="2175" b="1">
                <a:solidFill>
                  <a:srgbClr val="102A43"/>
                </a:solidFill>
              </a:rPr>
              <a:t>22.2%</a:t>
            </a:r>
            <a:endParaRPr sz="2175" b="1">
              <a:solidFill>
                <a:srgbClr val="102A43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782050" y="3152775"/>
            <a:ext cx="2266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总值US$1.30M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572500" y="3790950"/>
            <a:ext cx="266700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8572500" y="3790950"/>
            <a:ext cx="66675" cy="12192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8782050" y="3933825"/>
            <a:ext cx="2266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友邦保证占比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782050" y="4191000"/>
            <a:ext cx="22669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B88938"/>
                </a:solidFill>
              </a:defRPr>
            </a:pPr>
            <a:r>
              <a:rPr sz="2175" b="1">
                <a:solidFill>
                  <a:srgbClr val="B88938"/>
                </a:solidFill>
              </a:rPr>
              <a:t>17.6%</a:t>
            </a:r>
            <a:endParaRPr sz="2175" b="1">
              <a:solidFill>
                <a:srgbClr val="B88938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782050" y="4676775"/>
            <a:ext cx="2266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总值US$1.46M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保证占比＝保证现金价值÷演示总退保价值。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06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3" name="矩形 12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第5年退出，两份计划都尚未回到累计保费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宏利演示总值约回到61%；友邦约回到47%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graphicFrame>
        <p:nvGraphicFramePr>
          <p:cNvPr id="18" name="Chart"/>
          <p:cNvGraphicFramePr/>
          <p:nvPr/>
        </p:nvGraphicFramePr>
        <p:xfrm>
          <a:off x="1219200" y="2190750"/>
          <a:ext cx="7810500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5" name="矩形 4"/>
          <p:cNvSpPr>
            <a:spLocks noGrp="1"/>
          </p:cNvSpPr>
          <p:nvPr/>
        </p:nvSpPr>
        <p:spPr>
          <a:xfrm>
            <a:off x="9448800" y="2457450"/>
            <a:ext cx="133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100" b="1">
                <a:solidFill>
                  <a:srgbClr val="B88938"/>
                </a:solidFill>
              </a:defRPr>
            </a:pPr>
            <a:r>
              <a:rPr sz="2100" b="1">
                <a:solidFill>
                  <a:srgbClr val="B88938"/>
                </a:solidFill>
              </a:rPr>
              <a:t>100%</a:t>
            </a:r>
            <a:endParaRPr sz="2100" b="1">
              <a:solidFill>
                <a:srgbClr val="B88938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9239250" y="2857500"/>
            <a:ext cx="1752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00" b="1">
                <a:solidFill>
                  <a:srgbClr val="65717D"/>
                </a:solidFill>
              </a:defRPr>
            </a:pPr>
            <a:r>
              <a:rPr sz="1200" b="1">
                <a:solidFill>
                  <a:srgbClr val="65717D"/>
                </a:solidFill>
              </a:rPr>
              <a:t>累计保费基准</a:t>
            </a:r>
            <a:endParaRPr sz="1200" b="1">
              <a:solidFill>
                <a:srgbClr val="65717D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9239250" y="3333750"/>
            <a:ext cx="1752600" cy="12192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429750" y="3486150"/>
            <a:ext cx="1371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B88938"/>
                </a:solidFill>
              </a:defRPr>
            </a:pPr>
            <a:r>
              <a:rPr sz="1125" b="1">
                <a:solidFill>
                  <a:srgbClr val="B88938"/>
                </a:solidFill>
              </a:rPr>
              <a:t>共同结论</a:t>
            </a:r>
            <a:endParaRPr sz="1125" b="1">
              <a:solidFill>
                <a:srgbClr val="B88938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429750" y="3829050"/>
            <a:ext cx="13716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长期持有</a:t>
            </a:r>
            <a:endParaRPr sz="1500" b="1">
              <a:solidFill>
                <a:srgbClr val="102A43"/>
              </a:solidFill>
            </a:endParaRPr>
          </a:p>
          <a:p>
            <a:pPr algn="ctr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先留应急资金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第5年总值分别为US$152,969与US$117,567；累计保费均为US$250,000。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07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宏利的产品逻辑更集中：终期红利驱动长期增长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适合重视结构简明、前中期演示价值与较高长期保证底层的客户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2209800"/>
            <a:ext cx="43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B88938"/>
                </a:solidFill>
              </a:defRPr>
            </a:pPr>
            <a:r>
              <a:rPr sz="1500" b="1">
                <a:solidFill>
                  <a:srgbClr val="B88938"/>
                </a:solidFill>
              </a:rPr>
              <a:t>01</a:t>
            </a:r>
            <a:endParaRPr sz="1500" b="1">
              <a:solidFill>
                <a:srgbClr val="B88938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62890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价值来源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3067050"/>
            <a:ext cx="2324100" cy="28575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3276600"/>
            <a:ext cx="2324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保证现金价值</a:t>
            </a:r>
            <a:endParaRPr sz="1275" b="0">
              <a:solidFill>
                <a:srgbClr val="17212B"/>
              </a:solidFill>
            </a:endParaRPr>
          </a:p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非保证终期红利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3352800" y="2209800"/>
            <a:ext cx="43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B88938"/>
                </a:solidFill>
              </a:defRPr>
            </a:pPr>
            <a:r>
              <a:rPr sz="1500" b="1">
                <a:solidFill>
                  <a:srgbClr val="B88938"/>
                </a:solidFill>
              </a:rPr>
              <a:t>02</a:t>
            </a:r>
            <a:endParaRPr sz="1500" b="1">
              <a:solidFill>
                <a:srgbClr val="B88938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3352800" y="262890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资金工具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3352800" y="3067050"/>
            <a:ext cx="2324100" cy="2857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3352800" y="3276600"/>
            <a:ext cx="2324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无忧选</a:t>
            </a:r>
            <a:endParaRPr sz="1275" b="0">
              <a:solidFill>
                <a:srgbClr val="17212B"/>
              </a:solidFill>
            </a:endParaRPr>
          </a:p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终期红利锁定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096000" y="2209800"/>
            <a:ext cx="43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B88938"/>
                </a:solidFill>
              </a:defRPr>
            </a:pPr>
            <a:r>
              <a:rPr sz="1500" b="1">
                <a:solidFill>
                  <a:srgbClr val="B88938"/>
                </a:solidFill>
              </a:rPr>
              <a:t>03</a:t>
            </a:r>
            <a:endParaRPr sz="1500" b="1">
              <a:solidFill>
                <a:srgbClr val="B88938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096000" y="262890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长期安排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96000" y="3067050"/>
            <a:ext cx="2324100" cy="2857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096000" y="3276600"/>
            <a:ext cx="2324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第3年起货币转换</a:t>
            </a:r>
            <a:endParaRPr sz="1275" b="0">
              <a:solidFill>
                <a:srgbClr val="17212B"/>
              </a:solidFill>
            </a:endParaRPr>
          </a:p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更改及后备受保人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839200" y="2209800"/>
            <a:ext cx="43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B88938"/>
                </a:solidFill>
              </a:defRPr>
            </a:pPr>
            <a:r>
              <a:rPr sz="1500" b="1">
                <a:solidFill>
                  <a:srgbClr val="B88938"/>
                </a:solidFill>
              </a:rPr>
              <a:t>04</a:t>
            </a:r>
            <a:endParaRPr sz="1500" b="1">
              <a:solidFill>
                <a:srgbClr val="B88938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839200" y="262890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传承工具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839200" y="3067050"/>
            <a:ext cx="2324100" cy="2857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839200" y="3276600"/>
            <a:ext cx="2324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保单承继人</a:t>
            </a:r>
            <a:endParaRPr sz="1275" b="0">
              <a:solidFill>
                <a:srgbClr val="17212B"/>
              </a:solidFill>
            </a:endParaRPr>
          </a:p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保单分拆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09600" y="5010150"/>
            <a:ext cx="10972800" cy="6096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838200" y="5124450"/>
            <a:ext cx="10515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视觉重点：前20年演示总值较高；第15年起保证现金价值高于友邦。</a:t>
            </a:r>
            <a:endParaRPr sz="1425" b="1">
              <a:solidFill>
                <a:srgbClr val="FFFFFF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官方来源：宏挚传承产品单张2025年7月版。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08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友邦的产品逻辑更丰富：两类红利与多项传承安排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适合重视第25年后的演示增长与精细化传承工具的客户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2209800"/>
            <a:ext cx="43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B88938"/>
                </a:solidFill>
              </a:defRPr>
            </a:pPr>
            <a:r>
              <a:rPr sz="1500" b="1">
                <a:solidFill>
                  <a:srgbClr val="B88938"/>
                </a:solidFill>
              </a:rPr>
              <a:t>01</a:t>
            </a:r>
            <a:endParaRPr sz="1500" b="1">
              <a:solidFill>
                <a:srgbClr val="B88938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62890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价值来源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3067050"/>
            <a:ext cx="2324100" cy="2857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3276600"/>
            <a:ext cx="2324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保证现金价值</a:t>
            </a:r>
            <a:endParaRPr sz="1275" b="0">
              <a:solidFill>
                <a:srgbClr val="17212B"/>
              </a:solidFill>
            </a:endParaRPr>
          </a:p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复归红利＋终期分红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3352800" y="2209800"/>
            <a:ext cx="43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B88938"/>
                </a:solidFill>
              </a:defRPr>
            </a:pPr>
            <a:r>
              <a:rPr sz="1500" b="1">
                <a:solidFill>
                  <a:srgbClr val="B88938"/>
                </a:solidFill>
              </a:rPr>
              <a:t>02</a:t>
            </a:r>
            <a:endParaRPr sz="1500" b="1">
              <a:solidFill>
                <a:srgbClr val="B88938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3352800" y="262890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资金工具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3352800" y="3067050"/>
            <a:ext cx="2324100" cy="2857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3352800" y="3276600"/>
            <a:ext cx="2324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灵活提取</a:t>
            </a:r>
            <a:endParaRPr sz="1275" b="0">
              <a:solidFill>
                <a:srgbClr val="17212B"/>
              </a:solidFill>
            </a:endParaRPr>
          </a:p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价值保障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096000" y="2209800"/>
            <a:ext cx="43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B88938"/>
                </a:solidFill>
              </a:defRPr>
            </a:pPr>
            <a:r>
              <a:rPr sz="1500" b="1">
                <a:solidFill>
                  <a:srgbClr val="B88938"/>
                </a:solidFill>
              </a:rPr>
              <a:t>03</a:t>
            </a:r>
            <a:endParaRPr sz="1500" b="1">
              <a:solidFill>
                <a:srgbClr val="B88938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096000" y="262890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红利管理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96000" y="3067050"/>
            <a:ext cx="2324100" cy="2857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096000" y="3276600"/>
            <a:ext cx="2324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红利及分红</a:t>
            </a:r>
            <a:endParaRPr sz="1275" b="0">
              <a:solidFill>
                <a:srgbClr val="17212B"/>
              </a:solidFill>
            </a:endParaRPr>
          </a:p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锁定／解锁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839200" y="2209800"/>
            <a:ext cx="43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B88938"/>
                </a:solidFill>
              </a:defRPr>
            </a:pPr>
            <a:r>
              <a:rPr sz="1500" b="1">
                <a:solidFill>
                  <a:srgbClr val="B88938"/>
                </a:solidFill>
              </a:rPr>
              <a:t>04</a:t>
            </a:r>
            <a:endParaRPr sz="1500" b="1">
              <a:solidFill>
                <a:srgbClr val="B88938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839200" y="262890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传承工具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839200" y="3067050"/>
            <a:ext cx="2324100" cy="2857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839200" y="3276600"/>
            <a:ext cx="23241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未来心愿</a:t>
            </a:r>
            <a:endParaRPr sz="1275" b="0">
              <a:solidFill>
                <a:srgbClr val="17212B"/>
              </a:solidFill>
            </a:endParaRPr>
          </a:p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受益人灵活＋分拆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09600" y="5010150"/>
            <a:ext cx="10972800" cy="6096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838200" y="5124450"/>
            <a:ext cx="10515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视觉重点：第25年后演示总值反超；第30年非保证部分更高。</a:t>
            </a:r>
            <a:endParaRPr sz="1425" b="1">
              <a:solidFill>
                <a:srgbClr val="FFFFFF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官方来源：财富盈活产品手册2026年6月版。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09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3029</Words>
  <Application>WPS 演示</Application>
  <PresentationFormat>Converted Presentation</PresentationFormat>
  <Paragraphs>674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Arial</vt:lpstr>
      <vt:lpstr>宋体</vt:lpstr>
      <vt:lpstr>Wingdings</vt:lpstr>
      <vt:lpstr>Calibri</vt:lpstr>
      <vt:lpstr>Helvetica Neue</vt:lpstr>
      <vt:lpstr>宋体</vt:lpstr>
      <vt:lpstr>汉仪书宋二KW</vt:lpstr>
      <vt:lpstr>微软雅黑</vt:lpstr>
      <vt:lpstr>方正雅意黑 GB18030L2</vt:lpstr>
      <vt:lpstr>Arial Unicode MS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MS</cp:lastModifiedBy>
  <cp:revision>1</cp:revision>
  <dcterms:created xsi:type="dcterms:W3CDTF">2026-07-27T18:15:49Z</dcterms:created>
  <dcterms:modified xsi:type="dcterms:W3CDTF">2026-07-27T18:15:49Z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F51EF74F470D966055A0676AF978FC2D_43</vt:lpwstr>
  </property>
  <property fmtid="{D5CDD505-2E9C-101B-9397-08002B2CF9AE}" pid="3" name="KSOProductBuildVer">
    <vt:lpwstr>2052-12.1.26035.26035</vt:lpwstr>
  </property>
</Properties>
</file>